
<file path=[Content_Types].xml><?xml version="1.0" encoding="utf-8"?>
<Types xmlns="http://schemas.openxmlformats.org/package/2006/content-types">
  <Default Extension="png" ContentType="image/png"/>
  <Default Extension="xlsm" ContentType="application/vnd.ms-excel.sheet.macroEnabled.12"/>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47"/>
  </p:notesMasterIdLst>
  <p:handoutMasterIdLst>
    <p:handoutMasterId r:id="rId48"/>
  </p:handoutMasterIdLst>
  <p:sldIdLst>
    <p:sldId id="256" r:id="rId2"/>
    <p:sldId id="257" r:id="rId3"/>
    <p:sldId id="267" r:id="rId4"/>
    <p:sldId id="281" r:id="rId5"/>
    <p:sldId id="320" r:id="rId6"/>
    <p:sldId id="282" r:id="rId7"/>
    <p:sldId id="283" r:id="rId8"/>
    <p:sldId id="301" r:id="rId9"/>
    <p:sldId id="310" r:id="rId10"/>
    <p:sldId id="303" r:id="rId11"/>
    <p:sldId id="321" r:id="rId12"/>
    <p:sldId id="307" r:id="rId13"/>
    <p:sldId id="308" r:id="rId14"/>
    <p:sldId id="309" r:id="rId15"/>
    <p:sldId id="322" r:id="rId16"/>
    <p:sldId id="323" r:id="rId17"/>
    <p:sldId id="316" r:id="rId18"/>
    <p:sldId id="319" r:id="rId19"/>
    <p:sldId id="324" r:id="rId20"/>
    <p:sldId id="325" r:id="rId21"/>
    <p:sldId id="305" r:id="rId22"/>
    <p:sldId id="326" r:id="rId23"/>
    <p:sldId id="327" r:id="rId24"/>
    <p:sldId id="328" r:id="rId25"/>
    <p:sldId id="271" r:id="rId26"/>
    <p:sldId id="272" r:id="rId27"/>
    <p:sldId id="273" r:id="rId28"/>
    <p:sldId id="268" r:id="rId29"/>
    <p:sldId id="329" r:id="rId30"/>
    <p:sldId id="286" r:id="rId31"/>
    <p:sldId id="290" r:id="rId32"/>
    <p:sldId id="288" r:id="rId33"/>
    <p:sldId id="311" r:id="rId34"/>
    <p:sldId id="289" r:id="rId35"/>
    <p:sldId id="269" r:id="rId36"/>
    <p:sldId id="270" r:id="rId37"/>
    <p:sldId id="277" r:id="rId38"/>
    <p:sldId id="264" r:id="rId39"/>
    <p:sldId id="276" r:id="rId40"/>
    <p:sldId id="274" r:id="rId41"/>
    <p:sldId id="279" r:id="rId42"/>
    <p:sldId id="280" r:id="rId43"/>
    <p:sldId id="265" r:id="rId44"/>
    <p:sldId id="266" r:id="rId45"/>
    <p:sldId id="275" r:id="rId46"/>
  </p:sldIdLst>
  <p:sldSz cx="9144000" cy="6858000" type="screen4x3"/>
  <p:notesSz cx="6858000" cy="9144000"/>
  <p:custDataLst>
    <p:tags r:id="rId4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gray" frameSlides="1"/>
  <p:clrMru>
    <a:srgbClr val="FF99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228" autoAdjust="0"/>
    <p:restoredTop sz="86399" autoAdjust="0"/>
  </p:normalViewPr>
  <p:slideViewPr>
    <p:cSldViewPr snapToGrid="0" snapToObjects="1">
      <p:cViewPr varScale="1">
        <p:scale>
          <a:sx n="73" d="100"/>
          <a:sy n="73" d="100"/>
        </p:scale>
        <p:origin x="-83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6"/>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0.11038961038961"/>
          <c:y val="3.2448377581120902E-2"/>
          <c:w val="0.86147186147186094"/>
          <c:h val="0.68141592920353999"/>
        </c:manualLayout>
      </c:layout>
      <c:bar3DChart>
        <c:barDir val="col"/>
        <c:grouping val="clustered"/>
        <c:varyColors val="0"/>
        <c:ser>
          <c:idx val="0"/>
          <c:order val="0"/>
          <c:tx>
            <c:strRef>
              <c:f>Sheet1!$B$1</c:f>
              <c:strCache>
                <c:ptCount val="1"/>
                <c:pt idx="0">
                  <c:v>Pre-tutorial</c:v>
                </c:pt>
              </c:strCache>
            </c:strRef>
          </c:tx>
          <c:spPr>
            <a:solidFill>
              <a:srgbClr val="00CCFF"/>
            </a:solidFill>
            <a:ln w="10067">
              <a:solidFill>
                <a:srgbClr val="000000"/>
              </a:solidFill>
              <a:prstDash val="solid"/>
            </a:ln>
            <a:effectLst>
              <a:outerShdw dist="35921" dir="2700000" algn="br">
                <a:srgbClr val="000000"/>
              </a:outerShdw>
            </a:effectLst>
          </c:spPr>
          <c:invertIfNegative val="0"/>
          <c:cat>
            <c:strRef>
              <c:f>Sheet1!$A$2:$A$14</c:f>
              <c:strCache>
                <c:ptCount val="13"/>
                <c:pt idx="0">
                  <c:v>0-5</c:v>
                </c:pt>
                <c:pt idx="1">
                  <c:v>6-10</c:v>
                </c:pt>
                <c:pt idx="2">
                  <c:v>11-15</c:v>
                </c:pt>
                <c:pt idx="3">
                  <c:v>16-20</c:v>
                </c:pt>
                <c:pt idx="4">
                  <c:v>21-25</c:v>
                </c:pt>
                <c:pt idx="5">
                  <c:v>26-30</c:v>
                </c:pt>
                <c:pt idx="6">
                  <c:v>31-35</c:v>
                </c:pt>
                <c:pt idx="7">
                  <c:v>36-40</c:v>
                </c:pt>
                <c:pt idx="8">
                  <c:v>41-45</c:v>
                </c:pt>
                <c:pt idx="9">
                  <c:v>46-50</c:v>
                </c:pt>
                <c:pt idx="10">
                  <c:v>51-55</c:v>
                </c:pt>
                <c:pt idx="11">
                  <c:v>56-60</c:v>
                </c:pt>
                <c:pt idx="12">
                  <c:v>61-65</c:v>
                </c:pt>
              </c:strCache>
            </c:strRef>
          </c:cat>
          <c:val>
            <c:numRef>
              <c:f>Sheet1!$B$2:$B$14</c:f>
              <c:numCache>
                <c:formatCode>General</c:formatCode>
                <c:ptCount val="13"/>
                <c:pt idx="0">
                  <c:v>0</c:v>
                </c:pt>
                <c:pt idx="1">
                  <c:v>0</c:v>
                </c:pt>
                <c:pt idx="2">
                  <c:v>4</c:v>
                </c:pt>
                <c:pt idx="3">
                  <c:v>12</c:v>
                </c:pt>
                <c:pt idx="4">
                  <c:v>4</c:v>
                </c:pt>
                <c:pt idx="5">
                  <c:v>5</c:v>
                </c:pt>
                <c:pt idx="6">
                  <c:v>9</c:v>
                </c:pt>
                <c:pt idx="7">
                  <c:v>13</c:v>
                </c:pt>
                <c:pt idx="8">
                  <c:v>5</c:v>
                </c:pt>
                <c:pt idx="9">
                  <c:v>4</c:v>
                </c:pt>
                <c:pt idx="10">
                  <c:v>1</c:v>
                </c:pt>
                <c:pt idx="11">
                  <c:v>0</c:v>
                </c:pt>
                <c:pt idx="12">
                  <c:v>1</c:v>
                </c:pt>
              </c:numCache>
            </c:numRef>
          </c:val>
        </c:ser>
        <c:ser>
          <c:idx val="1"/>
          <c:order val="1"/>
          <c:tx>
            <c:strRef>
              <c:f>Sheet1!$C$1</c:f>
              <c:strCache>
                <c:ptCount val="1"/>
                <c:pt idx="0">
                  <c:v>Post-tutorial</c:v>
                </c:pt>
              </c:strCache>
            </c:strRef>
          </c:tx>
          <c:spPr>
            <a:solidFill>
              <a:srgbClr val="000090"/>
            </a:solidFill>
            <a:ln w="10067">
              <a:solidFill>
                <a:srgbClr val="000000"/>
              </a:solidFill>
              <a:prstDash val="solid"/>
            </a:ln>
            <a:effectLst>
              <a:outerShdw dist="35921" dir="2700000" algn="br">
                <a:srgbClr val="000000"/>
              </a:outerShdw>
            </a:effectLst>
          </c:spPr>
          <c:invertIfNegative val="0"/>
          <c:cat>
            <c:strRef>
              <c:f>Sheet1!$A$2:$A$14</c:f>
              <c:strCache>
                <c:ptCount val="13"/>
                <c:pt idx="0">
                  <c:v>0-5</c:v>
                </c:pt>
                <c:pt idx="1">
                  <c:v>6-10</c:v>
                </c:pt>
                <c:pt idx="2">
                  <c:v>11-15</c:v>
                </c:pt>
                <c:pt idx="3">
                  <c:v>16-20</c:v>
                </c:pt>
                <c:pt idx="4">
                  <c:v>21-25</c:v>
                </c:pt>
                <c:pt idx="5">
                  <c:v>26-30</c:v>
                </c:pt>
                <c:pt idx="6">
                  <c:v>31-35</c:v>
                </c:pt>
                <c:pt idx="7">
                  <c:v>36-40</c:v>
                </c:pt>
                <c:pt idx="8">
                  <c:v>41-45</c:v>
                </c:pt>
                <c:pt idx="9">
                  <c:v>46-50</c:v>
                </c:pt>
                <c:pt idx="10">
                  <c:v>51-55</c:v>
                </c:pt>
                <c:pt idx="11">
                  <c:v>56-60</c:v>
                </c:pt>
                <c:pt idx="12">
                  <c:v>61-65</c:v>
                </c:pt>
              </c:strCache>
            </c:strRef>
          </c:cat>
          <c:val>
            <c:numRef>
              <c:f>Sheet1!$C$2:$C$14</c:f>
              <c:numCache>
                <c:formatCode>General</c:formatCode>
                <c:ptCount val="13"/>
                <c:pt idx="0">
                  <c:v>0</c:v>
                </c:pt>
                <c:pt idx="1">
                  <c:v>0</c:v>
                </c:pt>
                <c:pt idx="2">
                  <c:v>0</c:v>
                </c:pt>
                <c:pt idx="3">
                  <c:v>0</c:v>
                </c:pt>
                <c:pt idx="4">
                  <c:v>2</c:v>
                </c:pt>
                <c:pt idx="5">
                  <c:v>4</c:v>
                </c:pt>
                <c:pt idx="6">
                  <c:v>2</c:v>
                </c:pt>
                <c:pt idx="7">
                  <c:v>1</c:v>
                </c:pt>
                <c:pt idx="8">
                  <c:v>2</c:v>
                </c:pt>
                <c:pt idx="9">
                  <c:v>3</c:v>
                </c:pt>
                <c:pt idx="10">
                  <c:v>6</c:v>
                </c:pt>
                <c:pt idx="11">
                  <c:v>3</c:v>
                </c:pt>
                <c:pt idx="12">
                  <c:v>13</c:v>
                </c:pt>
              </c:numCache>
            </c:numRef>
          </c:val>
        </c:ser>
        <c:dLbls>
          <c:showLegendKey val="0"/>
          <c:showVal val="0"/>
          <c:showCatName val="0"/>
          <c:showSerName val="0"/>
          <c:showPercent val="0"/>
          <c:showBubbleSize val="0"/>
        </c:dLbls>
        <c:gapWidth val="30"/>
        <c:gapDepth val="0"/>
        <c:shape val="box"/>
        <c:axId val="276960000"/>
        <c:axId val="276961536"/>
        <c:axId val="0"/>
      </c:bar3DChart>
      <c:catAx>
        <c:axId val="276960000"/>
        <c:scaling>
          <c:orientation val="minMax"/>
        </c:scaling>
        <c:delete val="0"/>
        <c:axPos val="b"/>
        <c:numFmt formatCode="@" sourceLinked="1"/>
        <c:majorTickMark val="out"/>
        <c:minorTickMark val="none"/>
        <c:tickLblPos val="low"/>
        <c:spPr>
          <a:ln w="2517">
            <a:solidFill>
              <a:srgbClr val="000000"/>
            </a:solidFill>
            <a:prstDash val="solid"/>
          </a:ln>
        </c:spPr>
        <c:txPr>
          <a:bodyPr rot="-2700000" vert="horz"/>
          <a:lstStyle/>
          <a:p>
            <a:pPr>
              <a:defRPr sz="1268" b="1" i="0" u="none" strike="noStrike" baseline="0">
                <a:solidFill>
                  <a:srgbClr val="000000"/>
                </a:solidFill>
                <a:latin typeface="Arial"/>
                <a:ea typeface="Arial"/>
                <a:cs typeface="Arial"/>
              </a:defRPr>
            </a:pPr>
            <a:endParaRPr lang="en-US"/>
          </a:p>
        </c:txPr>
        <c:crossAx val="276961536"/>
        <c:crosses val="autoZero"/>
        <c:auto val="1"/>
        <c:lblAlgn val="ctr"/>
        <c:lblOffset val="100"/>
        <c:tickLblSkip val="1"/>
        <c:tickMarkSkip val="1"/>
        <c:noMultiLvlLbl val="0"/>
      </c:catAx>
      <c:valAx>
        <c:axId val="276961536"/>
        <c:scaling>
          <c:orientation val="minMax"/>
        </c:scaling>
        <c:delete val="0"/>
        <c:axPos val="l"/>
        <c:majorGridlines>
          <c:spPr>
            <a:ln w="2517">
              <a:solidFill>
                <a:srgbClr val="000000"/>
              </a:solidFill>
              <a:prstDash val="solid"/>
            </a:ln>
          </c:spPr>
        </c:majorGridlines>
        <c:numFmt formatCode="General" sourceLinked="1"/>
        <c:majorTickMark val="out"/>
        <c:minorTickMark val="none"/>
        <c:tickLblPos val="nextTo"/>
        <c:spPr>
          <a:ln w="2517">
            <a:solidFill>
              <a:srgbClr val="000000"/>
            </a:solidFill>
            <a:prstDash val="solid"/>
          </a:ln>
        </c:spPr>
        <c:txPr>
          <a:bodyPr rot="0" vert="horz"/>
          <a:lstStyle/>
          <a:p>
            <a:pPr>
              <a:defRPr sz="1585" b="1" i="0" u="none" strike="noStrike" baseline="0">
                <a:solidFill>
                  <a:srgbClr val="000000"/>
                </a:solidFill>
                <a:latin typeface="Arial"/>
                <a:ea typeface="Arial"/>
                <a:cs typeface="Arial"/>
              </a:defRPr>
            </a:pPr>
            <a:endParaRPr lang="en-US"/>
          </a:p>
        </c:txPr>
        <c:crossAx val="276960000"/>
        <c:crosses val="autoZero"/>
        <c:crossBetween val="between"/>
      </c:valAx>
      <c:spPr>
        <a:noFill/>
        <a:ln w="20135">
          <a:noFill/>
        </a:ln>
      </c:spPr>
    </c:plotArea>
    <c:legend>
      <c:legendPos val="b"/>
      <c:layout>
        <c:manualLayout>
          <c:xMode val="edge"/>
          <c:yMode val="edge"/>
          <c:x val="0.19480519480519501"/>
          <c:y val="0.91740412979351005"/>
          <c:w val="0.608225108225108"/>
          <c:h val="7.6696165191740398E-2"/>
        </c:manualLayout>
      </c:layout>
      <c:overlay val="0"/>
      <c:spPr>
        <a:noFill/>
        <a:ln w="20135">
          <a:noFill/>
        </a:ln>
      </c:spPr>
      <c:txPr>
        <a:bodyPr/>
        <a:lstStyle/>
        <a:p>
          <a:pPr>
            <a:defRPr sz="1459"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585" b="1" i="0" u="none" strike="noStrike" baseline="0">
          <a:solidFill>
            <a:srgbClr val="000000"/>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6"/>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7.5757575757575801E-2"/>
          <c:y val="2.9498525073746298E-2"/>
          <c:w val="0.89610389610389596"/>
          <c:h val="0.72271386430678497"/>
        </c:manualLayout>
      </c:layout>
      <c:bar3DChart>
        <c:barDir val="col"/>
        <c:grouping val="clustered"/>
        <c:varyColors val="0"/>
        <c:ser>
          <c:idx val="0"/>
          <c:order val="0"/>
          <c:tx>
            <c:strRef>
              <c:f>Sheet1!$B$1</c:f>
              <c:strCache>
                <c:ptCount val="1"/>
                <c:pt idx="0">
                  <c:v>Pre-tutorial</c:v>
                </c:pt>
              </c:strCache>
            </c:strRef>
          </c:tx>
          <c:spPr>
            <a:solidFill>
              <a:srgbClr val="00CCFF"/>
            </a:solidFill>
            <a:ln w="10830">
              <a:solidFill>
                <a:srgbClr val="000000"/>
              </a:solidFill>
              <a:prstDash val="solid"/>
            </a:ln>
            <a:effectLst>
              <a:outerShdw dist="35921" dir="2700000" algn="br">
                <a:srgbClr val="000000"/>
              </a:outerShdw>
            </a:effectLst>
          </c:spPr>
          <c:invertIfNegative val="0"/>
          <c:cat>
            <c:strRef>
              <c:f>Sheet1!$A$2:$A$12</c:f>
              <c:strCache>
                <c:ptCount val="11"/>
                <c:pt idx="0">
                  <c:v>blank (0)</c:v>
                </c:pt>
                <c:pt idx="1">
                  <c:v>1</c:v>
                </c:pt>
                <c:pt idx="2">
                  <c:v>2</c:v>
                </c:pt>
                <c:pt idx="3">
                  <c:v>3</c:v>
                </c:pt>
                <c:pt idx="4">
                  <c:v>4</c:v>
                </c:pt>
                <c:pt idx="5">
                  <c:v>5</c:v>
                </c:pt>
                <c:pt idx="6">
                  <c:v>6</c:v>
                </c:pt>
                <c:pt idx="7">
                  <c:v>7</c:v>
                </c:pt>
                <c:pt idx="8">
                  <c:v>8</c:v>
                </c:pt>
                <c:pt idx="9">
                  <c:v>9</c:v>
                </c:pt>
                <c:pt idx="10">
                  <c:v>accurate (10)</c:v>
                </c:pt>
              </c:strCache>
            </c:strRef>
          </c:cat>
          <c:val>
            <c:numRef>
              <c:f>Sheet1!$B$2:$B$12</c:f>
              <c:numCache>
                <c:formatCode>General</c:formatCode>
                <c:ptCount val="11"/>
                <c:pt idx="0">
                  <c:v>60</c:v>
                </c:pt>
                <c:pt idx="1">
                  <c:v>3</c:v>
                </c:pt>
                <c:pt idx="2">
                  <c:v>14</c:v>
                </c:pt>
                <c:pt idx="3">
                  <c:v>0</c:v>
                </c:pt>
                <c:pt idx="4">
                  <c:v>9</c:v>
                </c:pt>
                <c:pt idx="5">
                  <c:v>2</c:v>
                </c:pt>
                <c:pt idx="6">
                  <c:v>9</c:v>
                </c:pt>
                <c:pt idx="7">
                  <c:v>0</c:v>
                </c:pt>
                <c:pt idx="8">
                  <c:v>2</c:v>
                </c:pt>
                <c:pt idx="9">
                  <c:v>0</c:v>
                </c:pt>
                <c:pt idx="10">
                  <c:v>2</c:v>
                </c:pt>
              </c:numCache>
            </c:numRef>
          </c:val>
        </c:ser>
        <c:ser>
          <c:idx val="1"/>
          <c:order val="1"/>
          <c:tx>
            <c:strRef>
              <c:f>Sheet1!$C$1</c:f>
              <c:strCache>
                <c:ptCount val="1"/>
                <c:pt idx="0">
                  <c:v>Post-tutorial</c:v>
                </c:pt>
              </c:strCache>
            </c:strRef>
          </c:tx>
          <c:spPr>
            <a:solidFill>
              <a:srgbClr val="000090"/>
            </a:solidFill>
            <a:ln w="10830">
              <a:solidFill>
                <a:srgbClr val="000000"/>
              </a:solidFill>
              <a:prstDash val="solid"/>
            </a:ln>
            <a:effectLst>
              <a:outerShdw dist="35921" dir="2700000" algn="br">
                <a:srgbClr val="000000"/>
              </a:outerShdw>
            </a:effectLst>
          </c:spPr>
          <c:invertIfNegative val="0"/>
          <c:cat>
            <c:strRef>
              <c:f>Sheet1!$A$2:$A$12</c:f>
              <c:strCache>
                <c:ptCount val="11"/>
                <c:pt idx="0">
                  <c:v>blank (0)</c:v>
                </c:pt>
                <c:pt idx="1">
                  <c:v>1</c:v>
                </c:pt>
                <c:pt idx="2">
                  <c:v>2</c:v>
                </c:pt>
                <c:pt idx="3">
                  <c:v>3</c:v>
                </c:pt>
                <c:pt idx="4">
                  <c:v>4</c:v>
                </c:pt>
                <c:pt idx="5">
                  <c:v>5</c:v>
                </c:pt>
                <c:pt idx="6">
                  <c:v>6</c:v>
                </c:pt>
                <c:pt idx="7">
                  <c:v>7</c:v>
                </c:pt>
                <c:pt idx="8">
                  <c:v>8</c:v>
                </c:pt>
                <c:pt idx="9">
                  <c:v>9</c:v>
                </c:pt>
                <c:pt idx="10">
                  <c:v>accurate (10)</c:v>
                </c:pt>
              </c:strCache>
            </c:strRef>
          </c:cat>
          <c:val>
            <c:numRef>
              <c:f>Sheet1!$C$2:$C$12</c:f>
              <c:numCache>
                <c:formatCode>General</c:formatCode>
                <c:ptCount val="11"/>
                <c:pt idx="0">
                  <c:v>11</c:v>
                </c:pt>
                <c:pt idx="1">
                  <c:v>0</c:v>
                </c:pt>
                <c:pt idx="2">
                  <c:v>6</c:v>
                </c:pt>
                <c:pt idx="3">
                  <c:v>0</c:v>
                </c:pt>
                <c:pt idx="4">
                  <c:v>11</c:v>
                </c:pt>
                <c:pt idx="5">
                  <c:v>0</c:v>
                </c:pt>
                <c:pt idx="6">
                  <c:v>3</c:v>
                </c:pt>
                <c:pt idx="7">
                  <c:v>0</c:v>
                </c:pt>
                <c:pt idx="8">
                  <c:v>14</c:v>
                </c:pt>
                <c:pt idx="9">
                  <c:v>0</c:v>
                </c:pt>
                <c:pt idx="10">
                  <c:v>56</c:v>
                </c:pt>
              </c:numCache>
            </c:numRef>
          </c:val>
        </c:ser>
        <c:dLbls>
          <c:showLegendKey val="0"/>
          <c:showVal val="0"/>
          <c:showCatName val="0"/>
          <c:showSerName val="0"/>
          <c:showPercent val="0"/>
          <c:showBubbleSize val="0"/>
        </c:dLbls>
        <c:gapWidth val="30"/>
        <c:gapDepth val="0"/>
        <c:shape val="box"/>
        <c:axId val="277051648"/>
        <c:axId val="277053440"/>
        <c:axId val="0"/>
      </c:bar3DChart>
      <c:catAx>
        <c:axId val="277051648"/>
        <c:scaling>
          <c:orientation val="minMax"/>
        </c:scaling>
        <c:delete val="0"/>
        <c:axPos val="b"/>
        <c:numFmt formatCode="General" sourceLinked="1"/>
        <c:majorTickMark val="out"/>
        <c:minorTickMark val="none"/>
        <c:tickLblPos val="low"/>
        <c:spPr>
          <a:ln w="2708">
            <a:solidFill>
              <a:srgbClr val="000000"/>
            </a:solidFill>
            <a:prstDash val="solid"/>
          </a:ln>
        </c:spPr>
        <c:txPr>
          <a:bodyPr rot="0" vert="horz"/>
          <a:lstStyle/>
          <a:p>
            <a:pPr>
              <a:defRPr sz="1023" b="1" i="0" u="none" strike="noStrike" baseline="0">
                <a:solidFill>
                  <a:srgbClr val="000000"/>
                </a:solidFill>
                <a:latin typeface="Arial"/>
                <a:ea typeface="Arial"/>
                <a:cs typeface="Arial"/>
              </a:defRPr>
            </a:pPr>
            <a:endParaRPr lang="en-US"/>
          </a:p>
        </c:txPr>
        <c:crossAx val="277053440"/>
        <c:crosses val="autoZero"/>
        <c:auto val="1"/>
        <c:lblAlgn val="ctr"/>
        <c:lblOffset val="100"/>
        <c:tickLblSkip val="2"/>
        <c:tickMarkSkip val="1"/>
        <c:noMultiLvlLbl val="0"/>
      </c:catAx>
      <c:valAx>
        <c:axId val="277053440"/>
        <c:scaling>
          <c:orientation val="minMax"/>
        </c:scaling>
        <c:delete val="0"/>
        <c:axPos val="l"/>
        <c:majorGridlines>
          <c:spPr>
            <a:ln w="2708">
              <a:solidFill>
                <a:srgbClr val="000000"/>
              </a:solidFill>
              <a:prstDash val="solid"/>
            </a:ln>
          </c:spPr>
        </c:majorGridlines>
        <c:numFmt formatCode="General" sourceLinked="1"/>
        <c:majorTickMark val="out"/>
        <c:minorTickMark val="none"/>
        <c:tickLblPos val="nextTo"/>
        <c:spPr>
          <a:ln w="2708">
            <a:solidFill>
              <a:srgbClr val="000000"/>
            </a:solidFill>
            <a:prstDash val="solid"/>
          </a:ln>
        </c:spPr>
        <c:txPr>
          <a:bodyPr rot="0" vert="horz"/>
          <a:lstStyle/>
          <a:p>
            <a:pPr>
              <a:defRPr sz="1706" b="1" i="0" u="none" strike="noStrike" baseline="0">
                <a:solidFill>
                  <a:srgbClr val="000000"/>
                </a:solidFill>
                <a:latin typeface="Arial"/>
                <a:ea typeface="Arial"/>
                <a:cs typeface="Arial"/>
              </a:defRPr>
            </a:pPr>
            <a:endParaRPr lang="en-US"/>
          </a:p>
        </c:txPr>
        <c:crossAx val="277051648"/>
        <c:crosses val="autoZero"/>
        <c:crossBetween val="between"/>
      </c:valAx>
      <c:spPr>
        <a:noFill/>
        <a:ln w="21661">
          <a:noFill/>
        </a:ln>
      </c:spPr>
    </c:plotArea>
    <c:legend>
      <c:legendPos val="b"/>
      <c:layout>
        <c:manualLayout>
          <c:xMode val="edge"/>
          <c:yMode val="edge"/>
          <c:x val="0.19480519480519501"/>
          <c:y val="0.91740412979351005"/>
          <c:w val="0.608225108225108"/>
          <c:h val="7.6696165191740398E-2"/>
        </c:manualLayout>
      </c:layout>
      <c:overlay val="0"/>
      <c:spPr>
        <a:noFill/>
        <a:ln w="21661">
          <a:noFill/>
        </a:ln>
      </c:spPr>
      <c:txPr>
        <a:bodyPr/>
        <a:lstStyle/>
        <a:p>
          <a:pPr>
            <a:defRPr sz="1569"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706" b="1" i="0" u="none" strike="noStrike" baseline="0">
          <a:solidFill>
            <a:srgbClr val="000000"/>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6"/>
      <c:rotY val="20"/>
      <c:depthPercent val="1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7.5757575757575801E-2"/>
          <c:y val="3.2448377581120902E-2"/>
          <c:w val="0.89610389610389596"/>
          <c:h val="0.70206489675516204"/>
        </c:manualLayout>
      </c:layout>
      <c:bar3DChart>
        <c:barDir val="col"/>
        <c:grouping val="clustered"/>
        <c:varyColors val="0"/>
        <c:ser>
          <c:idx val="0"/>
          <c:order val="0"/>
          <c:tx>
            <c:strRef>
              <c:f>Sheet1!$B$1</c:f>
              <c:strCache>
                <c:ptCount val="1"/>
                <c:pt idx="0">
                  <c:v>Pre-tutorial</c:v>
                </c:pt>
              </c:strCache>
            </c:strRef>
          </c:tx>
          <c:spPr>
            <a:solidFill>
              <a:srgbClr val="00CCFF"/>
            </a:solidFill>
            <a:ln w="11068">
              <a:solidFill>
                <a:srgbClr val="000000"/>
              </a:solidFill>
              <a:prstDash val="solid"/>
            </a:ln>
            <a:effectLst>
              <a:outerShdw dist="35921" dir="2700000" algn="br">
                <a:srgbClr val="000000"/>
              </a:outerShdw>
            </a:effectLst>
          </c:spPr>
          <c:invertIfNegative val="0"/>
          <c:cat>
            <c:strRef>
              <c:f>Sheet1!$A$2:$A$12</c:f>
              <c:strCache>
                <c:ptCount val="11"/>
                <c:pt idx="0">
                  <c:v>not confident (0)</c:v>
                </c:pt>
                <c:pt idx="1">
                  <c:v>1</c:v>
                </c:pt>
                <c:pt idx="2">
                  <c:v>2</c:v>
                </c:pt>
                <c:pt idx="3">
                  <c:v>3</c:v>
                </c:pt>
                <c:pt idx="4">
                  <c:v>4</c:v>
                </c:pt>
                <c:pt idx="5">
                  <c:v>5</c:v>
                </c:pt>
                <c:pt idx="6">
                  <c:v>6</c:v>
                </c:pt>
                <c:pt idx="7">
                  <c:v>7</c:v>
                </c:pt>
                <c:pt idx="8">
                  <c:v>8</c:v>
                </c:pt>
                <c:pt idx="9">
                  <c:v>9</c:v>
                </c:pt>
                <c:pt idx="10">
                  <c:v>very confident (10)</c:v>
                </c:pt>
              </c:strCache>
            </c:strRef>
          </c:cat>
          <c:val>
            <c:numRef>
              <c:f>Sheet1!$B$2:$B$12</c:f>
              <c:numCache>
                <c:formatCode>General</c:formatCode>
                <c:ptCount val="11"/>
                <c:pt idx="0">
                  <c:v>3</c:v>
                </c:pt>
                <c:pt idx="1">
                  <c:v>8</c:v>
                </c:pt>
                <c:pt idx="2">
                  <c:v>2</c:v>
                </c:pt>
                <c:pt idx="3">
                  <c:v>4</c:v>
                </c:pt>
                <c:pt idx="4">
                  <c:v>2</c:v>
                </c:pt>
                <c:pt idx="5">
                  <c:v>14</c:v>
                </c:pt>
                <c:pt idx="6">
                  <c:v>6</c:v>
                </c:pt>
                <c:pt idx="7">
                  <c:v>9</c:v>
                </c:pt>
                <c:pt idx="8">
                  <c:v>4</c:v>
                </c:pt>
                <c:pt idx="9">
                  <c:v>4</c:v>
                </c:pt>
                <c:pt idx="10">
                  <c:v>2</c:v>
                </c:pt>
              </c:numCache>
            </c:numRef>
          </c:val>
        </c:ser>
        <c:ser>
          <c:idx val="1"/>
          <c:order val="1"/>
          <c:tx>
            <c:strRef>
              <c:f>Sheet1!$C$1</c:f>
              <c:strCache>
                <c:ptCount val="1"/>
                <c:pt idx="0">
                  <c:v>Post-tutorial</c:v>
                </c:pt>
              </c:strCache>
            </c:strRef>
          </c:tx>
          <c:spPr>
            <a:solidFill>
              <a:srgbClr val="000090"/>
            </a:solidFill>
            <a:ln w="11068">
              <a:solidFill>
                <a:srgbClr val="000000"/>
              </a:solidFill>
              <a:prstDash val="solid"/>
            </a:ln>
            <a:effectLst>
              <a:outerShdw dist="35921" dir="2700000" algn="br">
                <a:srgbClr val="000000"/>
              </a:outerShdw>
            </a:effectLst>
          </c:spPr>
          <c:invertIfNegative val="0"/>
          <c:cat>
            <c:strRef>
              <c:f>Sheet1!$A$2:$A$12</c:f>
              <c:strCache>
                <c:ptCount val="11"/>
                <c:pt idx="0">
                  <c:v>not confident (0)</c:v>
                </c:pt>
                <c:pt idx="1">
                  <c:v>1</c:v>
                </c:pt>
                <c:pt idx="2">
                  <c:v>2</c:v>
                </c:pt>
                <c:pt idx="3">
                  <c:v>3</c:v>
                </c:pt>
                <c:pt idx="4">
                  <c:v>4</c:v>
                </c:pt>
                <c:pt idx="5">
                  <c:v>5</c:v>
                </c:pt>
                <c:pt idx="6">
                  <c:v>6</c:v>
                </c:pt>
                <c:pt idx="7">
                  <c:v>7</c:v>
                </c:pt>
                <c:pt idx="8">
                  <c:v>8</c:v>
                </c:pt>
                <c:pt idx="9">
                  <c:v>9</c:v>
                </c:pt>
                <c:pt idx="10">
                  <c:v>very confident (10)</c:v>
                </c:pt>
              </c:strCache>
            </c:strRef>
          </c:cat>
          <c:val>
            <c:numRef>
              <c:f>Sheet1!$C$2:$C$12</c:f>
              <c:numCache>
                <c:formatCode>General</c:formatCode>
                <c:ptCount val="11"/>
                <c:pt idx="0">
                  <c:v>0</c:v>
                </c:pt>
                <c:pt idx="1">
                  <c:v>0</c:v>
                </c:pt>
                <c:pt idx="2">
                  <c:v>0</c:v>
                </c:pt>
                <c:pt idx="3">
                  <c:v>1</c:v>
                </c:pt>
                <c:pt idx="4">
                  <c:v>2</c:v>
                </c:pt>
                <c:pt idx="5">
                  <c:v>3</c:v>
                </c:pt>
                <c:pt idx="6">
                  <c:v>3</c:v>
                </c:pt>
                <c:pt idx="7">
                  <c:v>6</c:v>
                </c:pt>
                <c:pt idx="8">
                  <c:v>9</c:v>
                </c:pt>
                <c:pt idx="9">
                  <c:v>8</c:v>
                </c:pt>
                <c:pt idx="10">
                  <c:v>5</c:v>
                </c:pt>
              </c:numCache>
            </c:numRef>
          </c:val>
        </c:ser>
        <c:dLbls>
          <c:showLegendKey val="0"/>
          <c:showVal val="0"/>
          <c:showCatName val="0"/>
          <c:showSerName val="0"/>
          <c:showPercent val="0"/>
          <c:showBubbleSize val="0"/>
        </c:dLbls>
        <c:gapWidth val="30"/>
        <c:gapDepth val="0"/>
        <c:shape val="box"/>
        <c:axId val="277890944"/>
        <c:axId val="277892480"/>
        <c:axId val="0"/>
      </c:bar3DChart>
      <c:catAx>
        <c:axId val="277890944"/>
        <c:scaling>
          <c:orientation val="minMax"/>
        </c:scaling>
        <c:delete val="0"/>
        <c:axPos val="b"/>
        <c:numFmt formatCode="General" sourceLinked="1"/>
        <c:majorTickMark val="out"/>
        <c:minorTickMark val="none"/>
        <c:tickLblPos val="low"/>
        <c:spPr>
          <a:ln w="2767">
            <a:solidFill>
              <a:srgbClr val="000000"/>
            </a:solidFill>
            <a:prstDash val="solid"/>
          </a:ln>
        </c:spPr>
        <c:txPr>
          <a:bodyPr rot="0" vert="horz"/>
          <a:lstStyle/>
          <a:p>
            <a:pPr>
              <a:defRPr sz="959" b="1" i="0" u="none" strike="noStrike" baseline="0">
                <a:solidFill>
                  <a:srgbClr val="000000"/>
                </a:solidFill>
                <a:latin typeface="Arial"/>
                <a:ea typeface="Arial"/>
                <a:cs typeface="Arial"/>
              </a:defRPr>
            </a:pPr>
            <a:endParaRPr lang="en-US"/>
          </a:p>
        </c:txPr>
        <c:crossAx val="277892480"/>
        <c:crosses val="autoZero"/>
        <c:auto val="1"/>
        <c:lblAlgn val="ctr"/>
        <c:lblOffset val="100"/>
        <c:tickLblSkip val="2"/>
        <c:tickMarkSkip val="1"/>
        <c:noMultiLvlLbl val="0"/>
      </c:catAx>
      <c:valAx>
        <c:axId val="277892480"/>
        <c:scaling>
          <c:orientation val="minMax"/>
        </c:scaling>
        <c:delete val="0"/>
        <c:axPos val="l"/>
        <c:majorGridlines>
          <c:spPr>
            <a:ln w="2767">
              <a:solidFill>
                <a:srgbClr val="000000"/>
              </a:solidFill>
              <a:prstDash val="solid"/>
            </a:ln>
          </c:spPr>
        </c:majorGridlines>
        <c:numFmt formatCode="General" sourceLinked="1"/>
        <c:majorTickMark val="out"/>
        <c:minorTickMark val="none"/>
        <c:tickLblPos val="nextTo"/>
        <c:spPr>
          <a:ln w="2767">
            <a:solidFill>
              <a:srgbClr val="000000"/>
            </a:solidFill>
            <a:prstDash val="solid"/>
          </a:ln>
        </c:spPr>
        <c:txPr>
          <a:bodyPr rot="0" vert="horz"/>
          <a:lstStyle/>
          <a:p>
            <a:pPr>
              <a:defRPr sz="1743" b="1" i="0" u="none" strike="noStrike" baseline="0">
                <a:solidFill>
                  <a:srgbClr val="000000"/>
                </a:solidFill>
                <a:latin typeface="Arial"/>
                <a:ea typeface="Arial"/>
                <a:cs typeface="Arial"/>
              </a:defRPr>
            </a:pPr>
            <a:endParaRPr lang="en-US"/>
          </a:p>
        </c:txPr>
        <c:crossAx val="277890944"/>
        <c:crosses val="autoZero"/>
        <c:crossBetween val="between"/>
      </c:valAx>
      <c:spPr>
        <a:noFill/>
        <a:ln w="22137">
          <a:noFill/>
        </a:ln>
      </c:spPr>
    </c:plotArea>
    <c:legend>
      <c:legendPos val="r"/>
      <c:layout>
        <c:manualLayout>
          <c:xMode val="edge"/>
          <c:yMode val="edge"/>
          <c:x val="0.19696969696969699"/>
          <c:y val="0.87315634218289095"/>
          <c:w val="0.60389610389610404"/>
          <c:h val="8.8495575221238895E-2"/>
        </c:manualLayout>
      </c:layout>
      <c:overlay val="0"/>
      <c:spPr>
        <a:noFill/>
        <a:ln w="22137">
          <a:noFill/>
        </a:ln>
      </c:spPr>
      <c:txPr>
        <a:bodyPr/>
        <a:lstStyle/>
        <a:p>
          <a:pPr>
            <a:defRPr sz="1604" b="1" i="0" u="none" strike="noStrike" baseline="0">
              <a:solidFill>
                <a:srgbClr val="000000"/>
              </a:solidFill>
              <a:latin typeface="Arial"/>
              <a:ea typeface="Arial"/>
              <a:cs typeface="Arial"/>
            </a:defRPr>
          </a:pPr>
          <a:endParaRPr lang="en-US"/>
        </a:p>
      </c:txPr>
    </c:legend>
    <c:plotVisOnly val="1"/>
    <c:dispBlanksAs val="gap"/>
    <c:showDLblsOverMax val="0"/>
  </c:chart>
  <c:spPr>
    <a:noFill/>
    <a:ln>
      <a:noFill/>
    </a:ln>
  </c:spPr>
  <c:txPr>
    <a:bodyPr/>
    <a:lstStyle/>
    <a:p>
      <a:pPr>
        <a:defRPr sz="1743" b="1" i="0" u="none" strike="noStrike" baseline="0">
          <a:solidFill>
            <a:srgbClr val="000000"/>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0.84825</cdr:x>
      <cdr:y>0.90875</cdr:y>
    </cdr:from>
    <cdr:to>
      <cdr:x>0.95225</cdr:x>
      <cdr:y>0.9765</cdr:y>
    </cdr:to>
    <cdr:sp macro="" textlink="">
      <cdr:nvSpPr>
        <cdr:cNvPr id="1026" name="Text Box 2"/>
        <cdr:cNvSpPr txBox="1">
          <a:spLocks xmlns:a="http://schemas.openxmlformats.org/drawingml/2006/main" noChangeArrowheads="1"/>
        </cdr:cNvSpPr>
      </cdr:nvSpPr>
      <cdr:spPr bwMode="auto">
        <a:xfrm xmlns:a="http://schemas.openxmlformats.org/drawingml/2006/main">
          <a:off x="4977022" y="3912441"/>
          <a:ext cx="610210" cy="29168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sz="900" b="0" i="0" u="none" strike="noStrike" baseline="0" dirty="0" err="1">
              <a:solidFill>
                <a:srgbClr val="000000"/>
              </a:solidFill>
              <a:latin typeface="Geneva"/>
              <a:ea typeface="Geneva"/>
              <a:cs typeface="Geneva"/>
            </a:rPr>
            <a:t>n</a:t>
          </a:r>
          <a:r>
            <a:rPr lang="en-US" sz="900" b="0" i="0" u="none" strike="noStrike" baseline="0" dirty="0">
              <a:solidFill>
                <a:srgbClr val="000000"/>
              </a:solidFill>
              <a:latin typeface="Geneva"/>
              <a:ea typeface="Geneva"/>
              <a:cs typeface="Geneva"/>
            </a:rPr>
            <a:t>=36</a:t>
          </a:r>
        </a:p>
      </cdr:txBody>
    </cdr:sp>
  </cdr:relSizeAnchor>
  <cdr:relSizeAnchor xmlns:cdr="http://schemas.openxmlformats.org/drawingml/2006/chartDrawing">
    <cdr:from>
      <cdr:x>0.02375</cdr:x>
      <cdr:y>0.90875</cdr:y>
    </cdr:from>
    <cdr:to>
      <cdr:x>0.12775</cdr:x>
      <cdr:y>0.9765</cdr:y>
    </cdr:to>
    <cdr:sp macro="" textlink="">
      <cdr:nvSpPr>
        <cdr:cNvPr id="1027" name="Text Box 3"/>
        <cdr:cNvSpPr txBox="1">
          <a:spLocks xmlns:a="http://schemas.openxmlformats.org/drawingml/2006/main" noChangeArrowheads="1"/>
        </cdr:cNvSpPr>
      </cdr:nvSpPr>
      <cdr:spPr bwMode="auto">
        <a:xfrm xmlns:a="http://schemas.openxmlformats.org/drawingml/2006/main">
          <a:off x="139351" y="3912441"/>
          <a:ext cx="610209" cy="29168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cdr:spPr>
      <cdr:txBody>
        <a:bodyPr xmlns:a="http://schemas.openxmlformats.org/drawingml/2006/main" wrap="none" lIns="18288" tIns="18288" rIns="18288" bIns="18288" anchor="ctr" upright="1">
          <a:spAutoFit/>
        </a:bodyPr>
        <a:lstStyle xmlns:a="http://schemas.openxmlformats.org/drawingml/2006/main"/>
        <a:p xmlns:a="http://schemas.openxmlformats.org/drawingml/2006/main">
          <a:pPr algn="ctr" rtl="0">
            <a:defRPr sz="1000"/>
          </a:pPr>
          <a:r>
            <a:rPr lang="en-US" sz="900" b="0" i="0" u="none" strike="noStrike" baseline="0">
              <a:solidFill>
                <a:srgbClr val="000000"/>
              </a:solidFill>
              <a:latin typeface="Geneva"/>
              <a:ea typeface="Geneva"/>
              <a:cs typeface="Geneva"/>
            </a:rPr>
            <a:t>n=58</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B3DC67-04FE-B140-AC67-E638EB092730}" type="datetimeFigureOut">
              <a:rPr lang="en-US" smtClean="0"/>
              <a:pPr/>
              <a:t>8/15/2017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FD1A66-A54A-744C-893B-C082B583AFE0}" type="slidenum">
              <a:rPr lang="en-US" smtClean="0"/>
              <a:pPr/>
              <a:t>‹#›</a:t>
            </a:fld>
            <a:endParaRPr lang="en-US"/>
          </a:p>
        </p:txBody>
      </p:sp>
    </p:spTree>
    <p:extLst>
      <p:ext uri="{BB962C8B-B14F-4D97-AF65-F5344CB8AC3E}">
        <p14:creationId xmlns:p14="http://schemas.microsoft.com/office/powerpoint/2010/main" val="2025286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F4E7EA-A7BD-0548-B064-1F38D840B99C}" type="datetimeFigureOut">
              <a:rPr lang="en-US" smtClean="0"/>
              <a:pPr/>
              <a:t>8/15/2017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1A23BB-5A69-E744-85F8-FFC21B6CA980}" type="slidenum">
              <a:rPr lang="en-US" smtClean="0"/>
              <a:pPr/>
              <a:t>‹#›</a:t>
            </a:fld>
            <a:endParaRPr lang="en-US"/>
          </a:p>
        </p:txBody>
      </p:sp>
    </p:spTree>
    <p:extLst>
      <p:ext uri="{BB962C8B-B14F-4D97-AF65-F5344CB8AC3E}">
        <p14:creationId xmlns:p14="http://schemas.microsoft.com/office/powerpoint/2010/main" val="19746043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A23BB-5A69-E744-85F8-FFC21B6CA980}"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1A23BB-5A69-E744-85F8-FFC21B6CA980}"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C46EE84-307C-DE44-981D-3E29E678AFA0}" type="datetimeFigureOut">
              <a:rPr lang="en-US" smtClean="0"/>
              <a:pPr/>
              <a:t>8/15/2017</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44D80DCA-3817-7140-ACCB-08033CA86E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46EE84-307C-DE44-981D-3E29E678AFA0}"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46EE84-307C-DE44-981D-3E29E678AFA0}"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3901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311700" y="1328133"/>
            <a:ext cx="8520600" cy="5012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 name="Shape 20"/>
          <p:cNvSpPr/>
          <p:nvPr/>
        </p:nvSpPr>
        <p:spPr>
          <a:xfrm>
            <a:off x="0" y="-12367"/>
            <a:ext cx="9144000" cy="183200"/>
          </a:xfrm>
          <a:prstGeom prst="rect">
            <a:avLst/>
          </a:prstGeom>
          <a:solidFill>
            <a:srgbClr val="9FC5E8"/>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6775200"/>
            <a:ext cx="9200100" cy="126800"/>
          </a:xfrm>
          <a:prstGeom prst="rect">
            <a:avLst/>
          </a:prstGeom>
          <a:solidFill>
            <a:srgbClr val="CC4125"/>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419267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46EE84-307C-DE44-981D-3E29E678AFA0}"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46EE84-307C-DE44-981D-3E29E678AFA0}"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D80DCA-3817-7140-ACCB-08033CA86E5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46EE84-307C-DE44-981D-3E29E678AFA0}"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46EE84-307C-DE44-981D-3E29E678AFA0}" type="datetimeFigureOut">
              <a:rPr lang="en-US" smtClean="0"/>
              <a:pPr/>
              <a:t>8/15/2017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46EE84-307C-DE44-981D-3E29E678AFA0}" type="datetimeFigureOut">
              <a:rPr lang="en-US" smtClean="0"/>
              <a:pPr/>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6EE84-307C-DE44-981D-3E29E678AFA0}" type="datetimeFigureOut">
              <a:rPr lang="en-US" smtClean="0"/>
              <a:pPr/>
              <a:t>8/15/2017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46EE84-307C-DE44-981D-3E29E678AFA0}"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D80DCA-3817-7140-ACCB-08033CA86E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46EE84-307C-DE44-981D-3E29E678AFA0}" type="datetimeFigureOut">
              <a:rPr lang="en-US" smtClean="0"/>
              <a:pPr/>
              <a:t>8/15/2017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44D80DCA-3817-7140-ACCB-08033CA86E5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b="0" i="0" u="none">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C46EE84-307C-DE44-981D-3E29E678AFA0}" type="datetimeFigureOut">
              <a:rPr lang="en-US" smtClean="0"/>
              <a:pPr/>
              <a:t>8/15/2017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D80DCA-3817-7140-ACCB-08033CA86E5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www.cpp.edu/~lsstarkey" TargetMode="Externa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hyperlink" Target="http://www.cpp.edu/~lsstarkey/ochemlab" TargetMode="External"/><Relationship Id="rId5" Type="http://schemas.openxmlformats.org/officeDocument/2006/relationships/hyperlink" Target="http://www.cpp.edu/~lsstarkey/courses/cpr/cpr.pps" TargetMode="External"/><Relationship Id="rId4" Type="http://schemas.openxmlformats.org/officeDocument/2006/relationships/hyperlink" Target="http://www.cpp.edu/~lsstarkey/distillation"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hyperlink" Target="http://www.cpp.edu/~lsstarkey/ochemla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www.stephenbrookfield.com" TargetMode="External"/><Relationship Id="rId3" Type="http://schemas.openxmlformats.org/officeDocument/2006/relationships/hyperlink" Target="http://www.cpp.edu/~lsstarkey/courses/CHM315/CHM315.html" TargetMode="External"/><Relationship Id="rId7" Type="http://schemas.openxmlformats.org/officeDocument/2006/relationships/hyperlink" Target="https://todaysmeet.com/wileyedtec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etkahoot.com/" TargetMode="External"/><Relationship Id="rId5" Type="http://schemas.openxmlformats.org/officeDocument/2006/relationships/hyperlink" Target="http://www.clickerquestions.com" TargetMode="External"/><Relationship Id="rId4" Type="http://schemas.openxmlformats.org/officeDocument/2006/relationships/hyperlink" Target="http://www.merlot.org/" TargetMode="External"/><Relationship Id="rId9"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todaysmeet.com/wileyedtech" TargetMode="Externa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hyperlink" Target="http://www.cpp.edu/~lsstarkey/courses/CHM314/CHM314.html" TargetMode="External"/><Relationship Id="rId2" Type="http://schemas.openxmlformats.org/officeDocument/2006/relationships/image" Target="../media/image22.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lsstarkey.pbworks.com/w/page/19399647/NanoWiki" TargetMode="External"/><Relationship Id="rId4" Type="http://schemas.openxmlformats.org/officeDocument/2006/relationships/hyperlink" Target="https://voicethread.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tiny.cc/CreatingPedagogicalVideos" TargetMode="External"/><Relationship Id="rId3" Type="http://schemas.openxmlformats.org/officeDocument/2006/relationships/hyperlink" Target="https://www.edx.org/course/extremes-life-microbes-diversity-kyotoux-003x-0" TargetMode="External"/><Relationship Id="rId7" Type="http://schemas.openxmlformats.org/officeDocument/2006/relationships/hyperlink" Target="https://www.youtube.com/watch?v=POkFlYPy0eA" TargetMode="External"/><Relationship Id="rId12" Type="http://schemas.openxmlformats.org/officeDocument/2006/relationships/hyperlink" Target="https://www.youtube.com/watch?v=E3KmjTlPwpQ" TargetMode="External"/><Relationship Id="rId2" Type="http://schemas.openxmlformats.org/officeDocument/2006/relationships/hyperlink" Target="http://www.Educator.com" TargetMode="External"/><Relationship Id="rId1" Type="http://schemas.openxmlformats.org/officeDocument/2006/relationships/slideLayout" Target="../slideLayouts/slideLayout2.xml"/><Relationship Id="rId6" Type="http://schemas.openxmlformats.org/officeDocument/2006/relationships/hyperlink" Target="https://www.youtube.com/watch?v=c79lrxj0pks" TargetMode="External"/><Relationship Id="rId11" Type="http://schemas.openxmlformats.org/officeDocument/2006/relationships/hyperlink" Target="http://www.youtube.com/watch?v=xYG2yVpKCls&amp;feature=share&amp;list=PLdOPTEqr0nSWoH4R27SDd8KNPEesyntKi" TargetMode="External"/><Relationship Id="rId5" Type="http://schemas.openxmlformats.org/officeDocument/2006/relationships/hyperlink" Target="http://www.youtube.com/watch?v=tIePKv0usH0&amp;feature=youtu.be" TargetMode="External"/><Relationship Id="rId10" Type="http://schemas.openxmlformats.org/officeDocument/2006/relationships/hyperlink" Target="https://youtu.be/bJGm8m-yrjc" TargetMode="External"/><Relationship Id="rId4" Type="http://schemas.openxmlformats.org/officeDocument/2006/relationships/hyperlink" Target="http://www.youtube.com/watch?v=l6ZlkUDfkN0&amp;feature=share&amp;list=PLdOPTEqr0nSVtIWg32-HXpPXli7XoSF6F" TargetMode="External"/><Relationship Id="rId9" Type="http://schemas.openxmlformats.org/officeDocument/2006/relationships/hyperlink" Target="https://youtu.be/p5baAUhvlDI"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www.youtube.com/user/ChemistryConnected" TargetMode="External"/><Relationship Id="rId2" Type="http://schemas.openxmlformats.org/officeDocument/2006/relationships/hyperlink" Target="https://www.youtube.com/watch?v=XJGiS83eQL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www.theguardian.com/education/2017/mar/13/teachers-neuromyth-learning-styles-scientists-neuroscience-educatio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621270"/>
            <a:ext cx="8899581" cy="1836415"/>
          </a:xfrm>
        </p:spPr>
        <p:txBody>
          <a:bodyPr>
            <a:normAutofit fontScale="90000"/>
          </a:bodyPr>
          <a:lstStyle/>
          <a:p>
            <a:r>
              <a:rPr lang="en-US" b="1" dirty="0" smtClean="0">
                <a:solidFill>
                  <a:schemeClr val="bg2"/>
                </a:solidFill>
                <a:effectLst/>
              </a:rPr>
              <a:t>Hi-</a:t>
            </a:r>
            <a:r>
              <a:rPr lang="en-US" dirty="0" smtClean="0">
                <a:solidFill>
                  <a:schemeClr val="bg2"/>
                </a:solidFill>
                <a:effectLst/>
              </a:rPr>
              <a:t>Tech and No-Tech </a:t>
            </a:r>
            <a:r>
              <a:rPr lang="en-US" b="1" dirty="0" smtClean="0">
                <a:solidFill>
                  <a:schemeClr val="bg2"/>
                </a:solidFill>
                <a:effectLst/>
              </a:rPr>
              <a:t>Tools for </a:t>
            </a:r>
            <a:r>
              <a:rPr lang="en-US" dirty="0" smtClean="0">
                <a:solidFill>
                  <a:schemeClr val="bg2"/>
                </a:solidFill>
                <a:effectLst/>
              </a:rPr>
              <a:t> </a:t>
            </a:r>
            <a:r>
              <a:rPr lang="en-US" b="1" dirty="0" smtClean="0">
                <a:solidFill>
                  <a:schemeClr val="bg2"/>
                </a:solidFill>
                <a:effectLst/>
              </a:rPr>
              <a:t>Engagement &amp; Student Success</a:t>
            </a:r>
            <a:endParaRPr lang="en-US" dirty="0">
              <a:solidFill>
                <a:schemeClr val="bg2"/>
              </a:solidFill>
              <a:effectLst/>
            </a:endParaRPr>
          </a:p>
        </p:txBody>
      </p:sp>
      <p:sp>
        <p:nvSpPr>
          <p:cNvPr id="3" name="Subtitle 2"/>
          <p:cNvSpPr>
            <a:spLocks noGrp="1"/>
          </p:cNvSpPr>
          <p:nvPr>
            <p:ph type="subTitle" idx="1"/>
          </p:nvPr>
        </p:nvSpPr>
        <p:spPr>
          <a:xfrm>
            <a:off x="533400" y="2795734"/>
            <a:ext cx="7854696" cy="3654555"/>
          </a:xfrm>
        </p:spPr>
        <p:txBody>
          <a:bodyPr>
            <a:normAutofit lnSpcReduction="10000"/>
          </a:bodyPr>
          <a:lstStyle/>
          <a:p>
            <a:r>
              <a:rPr lang="en-US" b="1" dirty="0" smtClean="0">
                <a:solidFill>
                  <a:schemeClr val="bg1"/>
                </a:solidFill>
              </a:rPr>
              <a:t>Dr. Laurie S. Starkey</a:t>
            </a:r>
          </a:p>
          <a:p>
            <a:r>
              <a:rPr lang="en-US" dirty="0" smtClean="0">
                <a:solidFill>
                  <a:schemeClr val="bg1"/>
                </a:solidFill>
              </a:rPr>
              <a:t>Cal Poly Pomona</a:t>
            </a:r>
          </a:p>
          <a:p>
            <a:r>
              <a:rPr lang="en-US" dirty="0" smtClean="0">
                <a:solidFill>
                  <a:schemeClr val="bg1"/>
                </a:solidFill>
              </a:rPr>
              <a:t>Chemistry &amp; </a:t>
            </a:r>
            <a:br>
              <a:rPr lang="en-US" dirty="0" smtClean="0">
                <a:solidFill>
                  <a:schemeClr val="bg1"/>
                </a:solidFill>
              </a:rPr>
            </a:br>
            <a:r>
              <a:rPr lang="en-US" dirty="0" smtClean="0">
                <a:solidFill>
                  <a:schemeClr val="bg1"/>
                </a:solidFill>
              </a:rPr>
              <a:t>Biochemistry </a:t>
            </a:r>
            <a:br>
              <a:rPr lang="en-US" dirty="0" smtClean="0">
                <a:solidFill>
                  <a:schemeClr val="bg1"/>
                </a:solidFill>
              </a:rPr>
            </a:br>
            <a:r>
              <a:rPr lang="en-US" dirty="0" smtClean="0">
                <a:solidFill>
                  <a:schemeClr val="bg1"/>
                </a:solidFill>
              </a:rPr>
              <a:t>Department </a:t>
            </a:r>
          </a:p>
          <a:p>
            <a:endParaRPr lang="en-US" dirty="0">
              <a:solidFill>
                <a:schemeClr val="bg1"/>
              </a:solidFill>
            </a:endParaRPr>
          </a:p>
          <a:p>
            <a:r>
              <a:rPr lang="en-US" b="1" dirty="0" smtClean="0">
                <a:solidFill>
                  <a:schemeClr val="bg1"/>
                </a:solidFill>
              </a:rPr>
              <a:t>Research-Based </a:t>
            </a:r>
            <a:r>
              <a:rPr lang="en-US" b="1" dirty="0">
                <a:solidFill>
                  <a:schemeClr val="bg1"/>
                </a:solidFill>
              </a:rPr>
              <a:t>C</a:t>
            </a:r>
            <a:r>
              <a:rPr lang="en-US" b="1" dirty="0" smtClean="0">
                <a:solidFill>
                  <a:schemeClr val="bg1"/>
                </a:solidFill>
              </a:rPr>
              <a:t>ourse </a:t>
            </a:r>
            <a:r>
              <a:rPr lang="en-US" b="1" dirty="0">
                <a:solidFill>
                  <a:schemeClr val="bg1"/>
                </a:solidFill>
              </a:rPr>
              <a:t>R</a:t>
            </a:r>
            <a:r>
              <a:rPr lang="en-US" b="1" dirty="0" smtClean="0">
                <a:solidFill>
                  <a:schemeClr val="bg1"/>
                </a:solidFill>
              </a:rPr>
              <a:t>edesign </a:t>
            </a:r>
            <a:r>
              <a:rPr lang="en-US" b="1" dirty="0">
                <a:solidFill>
                  <a:schemeClr val="bg1"/>
                </a:solidFill>
              </a:rPr>
              <a:t>Institute</a:t>
            </a:r>
            <a:endParaRPr lang="en-US" b="1" dirty="0" smtClean="0">
              <a:solidFill>
                <a:schemeClr val="bg1"/>
              </a:solidFill>
            </a:endParaRPr>
          </a:p>
          <a:p>
            <a:r>
              <a:rPr lang="en-US" dirty="0" smtClean="0">
                <a:solidFill>
                  <a:schemeClr val="bg1"/>
                </a:solidFill>
              </a:rPr>
              <a:t>Cal Poly Pomona, 8/15/17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963" y="681113"/>
            <a:ext cx="8958262" cy="763600"/>
          </a:xfrm>
        </p:spPr>
        <p:txBody>
          <a:bodyPr>
            <a:noAutofit/>
          </a:bodyPr>
          <a:lstStyle/>
          <a:p>
            <a:r>
              <a:rPr lang="en-US" sz="4000" b="1" dirty="0" smtClean="0"/>
              <a:t>No-Tech Tools for Improving </a:t>
            </a:r>
            <a:r>
              <a:rPr lang="en-US" sz="4000" b="1" dirty="0"/>
              <a:t>Students' </a:t>
            </a:r>
            <a:r>
              <a:rPr lang="en-US" sz="4000" b="1" dirty="0" smtClean="0"/>
              <a:t>Mindset</a:t>
            </a:r>
            <a:r>
              <a:rPr lang="en-US" sz="4000" b="1" dirty="0"/>
              <a:t>, Attitude and </a:t>
            </a:r>
            <a:r>
              <a:rPr lang="en-US" sz="4000" b="1" dirty="0" smtClean="0"/>
              <a:t>Persistence</a:t>
            </a:r>
            <a:endParaRPr lang="en-US" sz="3600" dirty="0"/>
          </a:p>
        </p:txBody>
      </p:sp>
      <p:sp>
        <p:nvSpPr>
          <p:cNvPr id="3" name="Text Placeholder 2"/>
          <p:cNvSpPr>
            <a:spLocks noGrp="1"/>
          </p:cNvSpPr>
          <p:nvPr>
            <p:ph type="body" idx="1"/>
          </p:nvPr>
        </p:nvSpPr>
        <p:spPr>
          <a:xfrm>
            <a:off x="236393" y="2230238"/>
            <a:ext cx="8936832" cy="4667422"/>
          </a:xfrm>
        </p:spPr>
        <p:txBody>
          <a:bodyPr>
            <a:normAutofit/>
          </a:bodyPr>
          <a:lstStyle/>
          <a:p>
            <a:pPr marL="285750" indent="-285750">
              <a:spcBef>
                <a:spcPts val="1200"/>
              </a:spcBef>
              <a:buFont typeface="Arial" panose="020B0604020202020204" pitchFamily="34" charset="0"/>
              <a:buChar char="•"/>
            </a:pPr>
            <a:r>
              <a:rPr lang="en-US" sz="2800" dirty="0" smtClean="0">
                <a:solidFill>
                  <a:schemeClr val="tx1"/>
                </a:solidFill>
              </a:rPr>
              <a:t>Promote a Growth Mindset (Carol </a:t>
            </a:r>
            <a:r>
              <a:rPr lang="en-US" sz="2800" dirty="0" err="1" smtClean="0">
                <a:solidFill>
                  <a:schemeClr val="tx1"/>
                </a:solidFill>
              </a:rPr>
              <a:t>Dweck</a:t>
            </a:r>
            <a:r>
              <a:rPr lang="en-US" sz="2800" dirty="0" smtClean="0">
                <a:solidFill>
                  <a:schemeClr val="tx1"/>
                </a:solidFill>
              </a:rPr>
              <a:t>)</a:t>
            </a:r>
          </a:p>
          <a:p>
            <a:pPr marL="285750" indent="-285750">
              <a:spcBef>
                <a:spcPts val="1200"/>
              </a:spcBef>
              <a:buFont typeface="Arial" panose="020B0604020202020204" pitchFamily="34" charset="0"/>
              <a:buChar char="•"/>
            </a:pPr>
            <a:r>
              <a:rPr lang="en-US" sz="2800" dirty="0" smtClean="0">
                <a:solidFill>
                  <a:schemeClr val="tx1"/>
                </a:solidFill>
              </a:rPr>
              <a:t>Encourage self-reflection, thinking about learning (Metacognition, exam wrappers, journals)</a:t>
            </a:r>
          </a:p>
          <a:p>
            <a:pPr marL="285750" indent="-285750">
              <a:spcBef>
                <a:spcPts val="1200"/>
              </a:spcBef>
              <a:buFont typeface="Arial" panose="020B0604020202020204" pitchFamily="34" charset="0"/>
              <a:buChar char="•"/>
            </a:pPr>
            <a:r>
              <a:rPr lang="en-US" sz="2800" dirty="0" smtClean="0">
                <a:solidFill>
                  <a:schemeClr val="tx1"/>
                </a:solidFill>
              </a:rPr>
              <a:t>Provide a supportive environment </a:t>
            </a:r>
            <a:br>
              <a:rPr lang="en-US" sz="2800" dirty="0" smtClean="0">
                <a:solidFill>
                  <a:schemeClr val="tx1"/>
                </a:solidFill>
              </a:rPr>
            </a:br>
            <a:r>
              <a:rPr lang="en-US" sz="2800" dirty="0" smtClean="0">
                <a:solidFill>
                  <a:schemeClr val="tx1"/>
                </a:solidFill>
              </a:rPr>
              <a:t>(redesigned syllabus)</a:t>
            </a:r>
          </a:p>
          <a:p>
            <a:pPr marL="285750" indent="-285750">
              <a:spcBef>
                <a:spcPts val="1200"/>
              </a:spcBef>
              <a:buFont typeface="Arial" panose="020B0604020202020204" pitchFamily="34" charset="0"/>
              <a:buChar char="•"/>
            </a:pPr>
            <a:r>
              <a:rPr lang="en-US" sz="2800" dirty="0" smtClean="0">
                <a:solidFill>
                  <a:schemeClr val="tx1"/>
                </a:solidFill>
              </a:rPr>
              <a:t>Facilitate formation of study groups </a:t>
            </a:r>
            <a:br>
              <a:rPr lang="en-US" sz="2800" dirty="0" smtClean="0">
                <a:solidFill>
                  <a:schemeClr val="tx1"/>
                </a:solidFill>
              </a:rPr>
            </a:br>
            <a:r>
              <a:rPr lang="en-US" sz="2800" dirty="0" smtClean="0">
                <a:solidFill>
                  <a:schemeClr val="tx1"/>
                </a:solidFill>
              </a:rPr>
              <a:t>(Organic Learning Communities, OLC)</a:t>
            </a:r>
          </a:p>
          <a:p>
            <a:pPr marL="285750" indent="-285750">
              <a:spcBef>
                <a:spcPts val="1200"/>
              </a:spcBef>
              <a:buFont typeface="Arial" panose="020B0604020202020204" pitchFamily="34" charset="0"/>
              <a:buChar char="•"/>
            </a:pPr>
            <a:r>
              <a:rPr lang="en-US" sz="2800" dirty="0" smtClean="0">
                <a:solidFill>
                  <a:schemeClr val="tx1"/>
                </a:solidFill>
              </a:rPr>
              <a:t>Focus on improving study skills (Saundra McGuire)</a:t>
            </a:r>
            <a:endParaRPr lang="en-US" sz="2800" dirty="0">
              <a:solidFill>
                <a:schemeClr val="tx1"/>
              </a:solidFill>
            </a:endParaRPr>
          </a:p>
        </p:txBody>
      </p:sp>
    </p:spTree>
    <p:extLst>
      <p:ext uri="{BB962C8B-B14F-4D97-AF65-F5344CB8AC3E}">
        <p14:creationId xmlns:p14="http://schemas.microsoft.com/office/powerpoint/2010/main" val="3757385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192" y="728730"/>
            <a:ext cx="8682281" cy="763600"/>
          </a:xfrm>
        </p:spPr>
        <p:txBody>
          <a:bodyPr>
            <a:noAutofit/>
          </a:bodyPr>
          <a:lstStyle/>
          <a:p>
            <a:r>
              <a:rPr lang="en-US" sz="3600" b="1" dirty="0" smtClean="0"/>
              <a:t>Supplemental Materials: Handouts, Articles, Videos, Modules on Learning Theory</a:t>
            </a:r>
            <a:r>
              <a:rPr lang="en-US" sz="3600" dirty="0" smtClean="0"/>
              <a:t>	</a:t>
            </a:r>
            <a:endParaRPr lang="en-US" sz="3600" dirty="0"/>
          </a:p>
        </p:txBody>
      </p:sp>
      <p:sp>
        <p:nvSpPr>
          <p:cNvPr id="3" name="Text Placeholder 2"/>
          <p:cNvSpPr>
            <a:spLocks noGrp="1"/>
          </p:cNvSpPr>
          <p:nvPr>
            <p:ph type="body" idx="1"/>
          </p:nvPr>
        </p:nvSpPr>
        <p:spPr>
          <a:xfrm>
            <a:off x="150019" y="1963882"/>
            <a:ext cx="8936832" cy="820882"/>
          </a:xfrm>
        </p:spPr>
        <p:txBody>
          <a:bodyPr>
            <a:normAutofit/>
          </a:bodyPr>
          <a:lstStyle/>
          <a:p>
            <a:pPr marL="0" indent="0">
              <a:buNone/>
            </a:pPr>
            <a:r>
              <a:rPr lang="en-US" sz="2400" dirty="0" smtClean="0">
                <a:solidFill>
                  <a:schemeClr val="tx1"/>
                </a:solidFill>
              </a:rPr>
              <a:t>Unconventional </a:t>
            </a:r>
            <a:r>
              <a:rPr lang="en-US" sz="2400" dirty="0" smtClean="0"/>
              <a:t>mindset </a:t>
            </a:r>
            <a:r>
              <a:rPr lang="en-US" sz="2400" dirty="0" smtClean="0">
                <a:solidFill>
                  <a:schemeClr val="tx1"/>
                </a:solidFill>
              </a:rPr>
              <a:t>“Pretest” reinforces research-based facts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11" y="2504210"/>
            <a:ext cx="7790518" cy="4178498"/>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205846" y="3078079"/>
            <a:ext cx="2475421" cy="369332"/>
          </a:xfrm>
          <a:prstGeom prst="rect">
            <a:avLst/>
          </a:prstGeom>
          <a:noFill/>
        </p:spPr>
        <p:txBody>
          <a:bodyPr wrap="none" rtlCol="0">
            <a:spAutoFit/>
          </a:bodyPr>
          <a:lstStyle/>
          <a:p>
            <a:r>
              <a:rPr lang="en-US" dirty="0" smtClean="0"/>
              <a:t>(Neuroplasticity video)</a:t>
            </a:r>
            <a:endParaRPr lang="en-US" dirty="0"/>
          </a:p>
        </p:txBody>
      </p:sp>
    </p:spTree>
    <p:extLst>
      <p:ext uri="{BB962C8B-B14F-4D97-AF65-F5344CB8AC3E}">
        <p14:creationId xmlns:p14="http://schemas.microsoft.com/office/powerpoint/2010/main" val="247221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923" y="714389"/>
            <a:ext cx="8520600" cy="763600"/>
          </a:xfrm>
        </p:spPr>
        <p:txBody>
          <a:bodyPr>
            <a:normAutofit fontScale="90000"/>
          </a:bodyPr>
          <a:lstStyle/>
          <a:p>
            <a:r>
              <a:rPr lang="en-US" b="1" dirty="0" smtClean="0"/>
              <a:t>Assessment of </a:t>
            </a:r>
            <a:r>
              <a:rPr lang="en-US" b="1" dirty="0"/>
              <a:t>Mindset Redesign</a:t>
            </a:r>
            <a:r>
              <a:rPr lang="en-US" dirty="0">
                <a:solidFill>
                  <a:schemeClr val="tx1"/>
                </a:solidFill>
              </a:rPr>
              <a:t/>
            </a:r>
            <a:br>
              <a:rPr lang="en-US" dirty="0">
                <a:solidFill>
                  <a:schemeClr val="tx1"/>
                </a:solidFill>
              </a:rPr>
            </a:br>
            <a:endParaRPr lang="en-US" dirty="0"/>
          </a:p>
        </p:txBody>
      </p:sp>
      <p:sp>
        <p:nvSpPr>
          <p:cNvPr id="3" name="Text Placeholder 2"/>
          <p:cNvSpPr>
            <a:spLocks noGrp="1"/>
          </p:cNvSpPr>
          <p:nvPr>
            <p:ph type="body" idx="1"/>
          </p:nvPr>
        </p:nvSpPr>
        <p:spPr>
          <a:xfrm>
            <a:off x="145717" y="1477989"/>
            <a:ext cx="8936832" cy="5012000"/>
          </a:xfrm>
        </p:spPr>
        <p:txBody>
          <a:bodyPr/>
          <a:lstStyle/>
          <a:p>
            <a:pPr marL="0" indent="0">
              <a:buNone/>
            </a:pPr>
            <a:r>
              <a:rPr lang="en-US" sz="2400" b="1" dirty="0" smtClean="0">
                <a:solidFill>
                  <a:schemeClr val="tx1"/>
                </a:solidFill>
              </a:rPr>
              <a:t>Metacognition and Study Skills</a:t>
            </a:r>
          </a:p>
          <a:p>
            <a:endParaRPr lang="en-US" sz="2400" b="1"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07" y="2216152"/>
            <a:ext cx="8936832" cy="4298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19072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168" y="691504"/>
            <a:ext cx="8520600" cy="763600"/>
          </a:xfrm>
        </p:spPr>
        <p:txBody>
          <a:bodyPr>
            <a:normAutofit fontScale="90000"/>
          </a:bodyPr>
          <a:lstStyle/>
          <a:p>
            <a:r>
              <a:rPr lang="en-US" b="1" dirty="0" smtClean="0"/>
              <a:t>Assessment of </a:t>
            </a:r>
            <a:r>
              <a:rPr lang="en-US" b="1" dirty="0"/>
              <a:t>Mindset Redesign</a:t>
            </a:r>
            <a:r>
              <a:rPr lang="en-US" dirty="0">
                <a:solidFill>
                  <a:schemeClr val="tx1"/>
                </a:solidFill>
              </a:rPr>
              <a:t/>
            </a:r>
            <a:br>
              <a:rPr lang="en-US" dirty="0">
                <a:solidFill>
                  <a:schemeClr val="tx1"/>
                </a:solidFill>
              </a:rPr>
            </a:br>
            <a:endParaRPr lang="en-US" dirty="0"/>
          </a:p>
        </p:txBody>
      </p:sp>
      <p:sp>
        <p:nvSpPr>
          <p:cNvPr id="3" name="Text Placeholder 2"/>
          <p:cNvSpPr>
            <a:spLocks noGrp="1"/>
          </p:cNvSpPr>
          <p:nvPr>
            <p:ph type="body" idx="1"/>
          </p:nvPr>
        </p:nvSpPr>
        <p:spPr>
          <a:xfrm>
            <a:off x="207168" y="1463215"/>
            <a:ext cx="8936832" cy="5012000"/>
          </a:xfrm>
        </p:spPr>
        <p:txBody>
          <a:bodyPr/>
          <a:lstStyle/>
          <a:p>
            <a:pPr marL="0" indent="0">
              <a:buNone/>
            </a:pPr>
            <a:r>
              <a:rPr lang="en-US" sz="2400" b="1" dirty="0" smtClean="0">
                <a:solidFill>
                  <a:schemeClr val="tx1"/>
                </a:solidFill>
              </a:rPr>
              <a:t>Students reported that redesign likely improved their grades</a:t>
            </a:r>
          </a:p>
          <a:p>
            <a:endParaRPr lang="en-US" sz="2400" b="1" dirty="0">
              <a:solidFill>
                <a:schemeClr val="tx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66" y="2059132"/>
            <a:ext cx="8832300" cy="473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726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597987"/>
            <a:ext cx="8520600" cy="763600"/>
          </a:xfrm>
        </p:spPr>
        <p:txBody>
          <a:bodyPr>
            <a:normAutofit fontScale="90000"/>
          </a:bodyPr>
          <a:lstStyle/>
          <a:p>
            <a:r>
              <a:rPr lang="en-US" b="1" dirty="0" smtClean="0"/>
              <a:t>Assessment of </a:t>
            </a:r>
            <a:r>
              <a:rPr lang="en-US" b="1" dirty="0"/>
              <a:t>Mindset Redesign</a:t>
            </a:r>
            <a:r>
              <a:rPr lang="en-US" dirty="0">
                <a:solidFill>
                  <a:schemeClr val="tx1"/>
                </a:solidFill>
              </a:rPr>
              <a:t/>
            </a:r>
            <a:br>
              <a:rPr lang="en-US" dirty="0">
                <a:solidFill>
                  <a:schemeClr val="tx1"/>
                </a:solidFill>
              </a:rPr>
            </a:br>
            <a:endParaRPr lang="en-US" dirty="0"/>
          </a:p>
        </p:txBody>
      </p:sp>
      <p:sp>
        <p:nvSpPr>
          <p:cNvPr id="3" name="Text Placeholder 2"/>
          <p:cNvSpPr>
            <a:spLocks noGrp="1"/>
          </p:cNvSpPr>
          <p:nvPr>
            <p:ph type="body" idx="1"/>
          </p:nvPr>
        </p:nvSpPr>
        <p:spPr>
          <a:xfrm>
            <a:off x="135731" y="1535953"/>
            <a:ext cx="8936832" cy="5012000"/>
          </a:xfrm>
        </p:spPr>
        <p:txBody>
          <a:bodyPr/>
          <a:lstStyle/>
          <a:p>
            <a:pPr marL="285750" indent="-285750">
              <a:spcBef>
                <a:spcPts val="1200"/>
              </a:spcBef>
              <a:buFont typeface="Arial" panose="020B0604020202020204" pitchFamily="34" charset="0"/>
              <a:buChar char="•"/>
            </a:pPr>
            <a:r>
              <a:rPr lang="en-US" sz="2400" dirty="0" smtClean="0">
                <a:solidFill>
                  <a:schemeClr val="tx1"/>
                </a:solidFill>
              </a:rPr>
              <a:t>Majority (78%) of</a:t>
            </a:r>
            <a:br>
              <a:rPr lang="en-US" sz="2400" dirty="0" smtClean="0">
                <a:solidFill>
                  <a:schemeClr val="tx1"/>
                </a:solidFill>
              </a:rPr>
            </a:br>
            <a:r>
              <a:rPr lang="en-US" sz="2400" dirty="0" smtClean="0">
                <a:solidFill>
                  <a:schemeClr val="tx1"/>
                </a:solidFill>
              </a:rPr>
              <a:t>students adopted </a:t>
            </a:r>
            <a:br>
              <a:rPr lang="en-US" sz="2400" dirty="0" smtClean="0">
                <a:solidFill>
                  <a:schemeClr val="tx1"/>
                </a:solidFill>
              </a:rPr>
            </a:br>
            <a:r>
              <a:rPr lang="en-US" sz="2400" dirty="0" smtClean="0">
                <a:solidFill>
                  <a:schemeClr val="tx1"/>
                </a:solidFill>
              </a:rPr>
              <a:t>a </a:t>
            </a:r>
            <a:r>
              <a:rPr lang="en-US" sz="2400" b="1" dirty="0" smtClean="0">
                <a:solidFill>
                  <a:schemeClr val="tx1"/>
                </a:solidFill>
              </a:rPr>
              <a:t>Growth Mindset</a:t>
            </a:r>
          </a:p>
          <a:p>
            <a:pPr marL="285750" indent="-285750">
              <a:spcBef>
                <a:spcPts val="1200"/>
              </a:spcBef>
              <a:buFont typeface="Arial" panose="020B0604020202020204" pitchFamily="34" charset="0"/>
              <a:buChar char="•"/>
            </a:pPr>
            <a:r>
              <a:rPr lang="en-US" sz="2400" dirty="0" smtClean="0">
                <a:solidFill>
                  <a:schemeClr val="tx1"/>
                </a:solidFill>
              </a:rPr>
              <a:t>Only 6% of students</a:t>
            </a:r>
            <a:br>
              <a:rPr lang="en-US" sz="2400" dirty="0" smtClean="0">
                <a:solidFill>
                  <a:schemeClr val="tx1"/>
                </a:solidFill>
              </a:rPr>
            </a:br>
            <a:r>
              <a:rPr lang="en-US" sz="2400" dirty="0" smtClean="0">
                <a:solidFill>
                  <a:schemeClr val="tx1"/>
                </a:solidFill>
              </a:rPr>
              <a:t>demonstrated a</a:t>
            </a:r>
            <a:br>
              <a:rPr lang="en-US" sz="2400" dirty="0" smtClean="0">
                <a:solidFill>
                  <a:schemeClr val="tx1"/>
                </a:solidFill>
              </a:rPr>
            </a:br>
            <a:r>
              <a:rPr lang="en-US" sz="2400" b="1" dirty="0" smtClean="0">
                <a:solidFill>
                  <a:schemeClr val="tx1"/>
                </a:solidFill>
              </a:rPr>
              <a:t>Fixed Mindset</a:t>
            </a:r>
          </a:p>
          <a:p>
            <a:endParaRPr lang="en-US" sz="2400" dirty="0">
              <a:solidFill>
                <a:schemeClr val="tx1"/>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9553"/>
          <a:stretch/>
        </p:blipFill>
        <p:spPr>
          <a:xfrm>
            <a:off x="3379995" y="1607998"/>
            <a:ext cx="5816877" cy="5137148"/>
          </a:xfrm>
          <a:prstGeom prst="rect">
            <a:avLst/>
          </a:prstGeom>
        </p:spPr>
      </p:pic>
      <p:sp>
        <p:nvSpPr>
          <p:cNvPr id="5" name="TextBox 4"/>
          <p:cNvSpPr txBox="1"/>
          <p:nvPr/>
        </p:nvSpPr>
        <p:spPr>
          <a:xfrm>
            <a:off x="3584864" y="5498526"/>
            <a:ext cx="3709554" cy="1200329"/>
          </a:xfrm>
          <a:prstGeom prst="rect">
            <a:avLst/>
          </a:prstGeom>
          <a:solidFill>
            <a:schemeClr val="bg1"/>
          </a:solidFill>
        </p:spPr>
        <p:txBody>
          <a:bodyPr wrap="square" rtlCol="0">
            <a:spAutoFit/>
          </a:bodyPr>
          <a:lstStyle/>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340671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85102"/>
            <a:ext cx="7117773" cy="25039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26975" y="670722"/>
            <a:ext cx="8520600" cy="763600"/>
          </a:xfrm>
        </p:spPr>
        <p:txBody>
          <a:bodyPr>
            <a:noAutofit/>
          </a:bodyPr>
          <a:lstStyle/>
          <a:p>
            <a:r>
              <a:rPr lang="en-US" sz="4000" b="1" dirty="0" smtClean="0"/>
              <a:t>Learning-Focused Redesigned Syllabus</a:t>
            </a:r>
            <a:endParaRPr lang="en-US" sz="4000" dirty="0"/>
          </a:p>
        </p:txBody>
      </p:sp>
      <p:sp>
        <p:nvSpPr>
          <p:cNvPr id="3" name="Text Placeholder 2"/>
          <p:cNvSpPr>
            <a:spLocks noGrp="1"/>
          </p:cNvSpPr>
          <p:nvPr>
            <p:ph type="body" idx="1"/>
          </p:nvPr>
        </p:nvSpPr>
        <p:spPr>
          <a:xfrm>
            <a:off x="-20872" y="1513266"/>
            <a:ext cx="3335572" cy="4752454"/>
          </a:xfrm>
        </p:spPr>
        <p:txBody>
          <a:bodyPr>
            <a:normAutofit/>
          </a:bodyPr>
          <a:lstStyle/>
          <a:p>
            <a:pPr>
              <a:spcBef>
                <a:spcPts val="1200"/>
              </a:spcBef>
              <a:buFont typeface="Arial" panose="020B0604020202020204" pitchFamily="34" charset="0"/>
              <a:buChar char="•"/>
            </a:pPr>
            <a:r>
              <a:rPr lang="en-US" sz="2400" dirty="0" smtClean="0"/>
              <a:t>fosters </a:t>
            </a:r>
            <a:r>
              <a:rPr lang="en-US" sz="2400" dirty="0"/>
              <a:t>a supportive and inclusive </a:t>
            </a:r>
            <a:r>
              <a:rPr lang="en-US" sz="2400" dirty="0" smtClean="0"/>
              <a:t>environment</a:t>
            </a:r>
          </a:p>
          <a:p>
            <a:pPr>
              <a:spcBef>
                <a:spcPts val="1200"/>
              </a:spcBef>
              <a:buFont typeface="Arial" panose="020B0604020202020204" pitchFamily="34" charset="0"/>
              <a:buChar char="•"/>
            </a:pPr>
            <a:r>
              <a:rPr lang="en-US" sz="2400" dirty="0" smtClean="0"/>
              <a:t>Uses first-person “you will do…” and </a:t>
            </a:r>
            <a:br>
              <a:rPr lang="en-US" sz="2400" dirty="0" smtClean="0"/>
            </a:br>
            <a:r>
              <a:rPr lang="en-US" sz="2400" dirty="0" smtClean="0"/>
              <a:t>“I will do…” format</a:t>
            </a:r>
          </a:p>
          <a:p>
            <a:pPr>
              <a:spcBef>
                <a:spcPts val="1200"/>
              </a:spcBef>
              <a:buFont typeface="Arial" panose="020B0604020202020204" pitchFamily="34" charset="0"/>
              <a:buChar char="•"/>
            </a:pPr>
            <a:r>
              <a:rPr lang="en-US" sz="2400" dirty="0" smtClean="0"/>
              <a:t>Increases student interest in course</a:t>
            </a:r>
          </a:p>
          <a:p>
            <a:pPr>
              <a:spcBef>
                <a:spcPts val="1200"/>
              </a:spcBef>
              <a:buFont typeface="Arial" panose="020B0604020202020204" pitchFamily="34" charset="0"/>
              <a:buChar char="•"/>
            </a:pPr>
            <a:r>
              <a:rPr lang="en-US" sz="2400" dirty="0" smtClean="0"/>
              <a:t>Encourages buy-in</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0116" y="1513266"/>
            <a:ext cx="6284047" cy="418191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2263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54" y="753850"/>
            <a:ext cx="8915400" cy="763600"/>
          </a:xfrm>
        </p:spPr>
        <p:txBody>
          <a:bodyPr>
            <a:noAutofit/>
          </a:bodyPr>
          <a:lstStyle/>
          <a:p>
            <a:r>
              <a:rPr lang="en-US" sz="4000" b="1" dirty="0" smtClean="0"/>
              <a:t>Student Study Groups: </a:t>
            </a:r>
            <a:br>
              <a:rPr lang="en-US" sz="4000" b="1" dirty="0" smtClean="0"/>
            </a:br>
            <a:r>
              <a:rPr lang="en-US" sz="4000" b="1" dirty="0" smtClean="0"/>
              <a:t>Organic Learning Communities (OLC)</a:t>
            </a:r>
            <a:endParaRPr lang="en-US" sz="4000" dirty="0"/>
          </a:p>
        </p:txBody>
      </p:sp>
      <p:sp>
        <p:nvSpPr>
          <p:cNvPr id="3" name="Text Placeholder 2"/>
          <p:cNvSpPr>
            <a:spLocks noGrp="1"/>
          </p:cNvSpPr>
          <p:nvPr>
            <p:ph type="body" idx="1"/>
          </p:nvPr>
        </p:nvSpPr>
        <p:spPr>
          <a:xfrm>
            <a:off x="83036" y="2182089"/>
            <a:ext cx="8707673" cy="4675911"/>
          </a:xfrm>
        </p:spPr>
        <p:txBody>
          <a:bodyPr>
            <a:normAutofit lnSpcReduction="10000"/>
          </a:bodyPr>
          <a:lstStyle/>
          <a:p>
            <a:pPr>
              <a:lnSpc>
                <a:spcPct val="110000"/>
              </a:lnSpc>
              <a:spcBef>
                <a:spcPts val="2400"/>
              </a:spcBef>
              <a:buFont typeface="Arial" panose="020B0604020202020204" pitchFamily="34" charset="0"/>
              <a:buChar char="•"/>
            </a:pPr>
            <a:r>
              <a:rPr lang="en-US" sz="3200" dirty="0" smtClean="0"/>
              <a:t>Extra credit given </a:t>
            </a:r>
            <a:r>
              <a:rPr lang="en-US" sz="3200" dirty="0"/>
              <a:t>for students </a:t>
            </a:r>
            <a:r>
              <a:rPr lang="en-US" sz="3200" dirty="0" smtClean="0"/>
              <a:t>who formed study </a:t>
            </a:r>
            <a:r>
              <a:rPr lang="en-US" sz="3200" dirty="0"/>
              <a:t>groups outside of </a:t>
            </a:r>
            <a:r>
              <a:rPr lang="en-US" sz="3200" dirty="0" smtClean="0"/>
              <a:t>class</a:t>
            </a:r>
          </a:p>
          <a:p>
            <a:pPr>
              <a:lnSpc>
                <a:spcPct val="110000"/>
              </a:lnSpc>
              <a:spcBef>
                <a:spcPts val="2400"/>
              </a:spcBef>
              <a:buFont typeface="Arial" panose="020B0604020202020204" pitchFamily="34" charset="0"/>
              <a:buChar char="•"/>
            </a:pPr>
            <a:r>
              <a:rPr lang="en-US" sz="3200" dirty="0" smtClean="0"/>
              <a:t>Structured </a:t>
            </a:r>
            <a:r>
              <a:rPr lang="en-US" sz="3200" dirty="0"/>
              <a:t>activities were provided for the OLCs on a weekly </a:t>
            </a:r>
            <a:r>
              <a:rPr lang="en-US" sz="3200" dirty="0" smtClean="0"/>
              <a:t>basis</a:t>
            </a:r>
          </a:p>
          <a:p>
            <a:pPr>
              <a:lnSpc>
                <a:spcPct val="110000"/>
              </a:lnSpc>
              <a:spcBef>
                <a:spcPts val="2400"/>
              </a:spcBef>
              <a:buFont typeface="Arial" panose="020B0604020202020204" pitchFamily="34" charset="0"/>
              <a:buChar char="•"/>
            </a:pPr>
            <a:r>
              <a:rPr lang="en-US" sz="3200" dirty="0" smtClean="0"/>
              <a:t>XC required weekly meeting, Bb </a:t>
            </a:r>
            <a:r>
              <a:rPr lang="en-US" sz="3200" dirty="0"/>
              <a:t>journal </a:t>
            </a:r>
            <a:r>
              <a:rPr lang="en-US" sz="3200" dirty="0" smtClean="0"/>
              <a:t>entry, </a:t>
            </a:r>
            <a:br>
              <a:rPr lang="en-US" sz="3200" dirty="0" smtClean="0"/>
            </a:br>
            <a:r>
              <a:rPr lang="en-US" sz="3200" dirty="0" smtClean="0"/>
              <a:t>end-of-quarter reflection on OLC experience</a:t>
            </a:r>
          </a:p>
          <a:p>
            <a:pPr>
              <a:lnSpc>
                <a:spcPct val="110000"/>
              </a:lnSpc>
              <a:spcBef>
                <a:spcPts val="2400"/>
              </a:spcBef>
              <a:buFont typeface="Arial" panose="020B0604020202020204" pitchFamily="34" charset="0"/>
              <a:buChar char="•"/>
            </a:pPr>
            <a:r>
              <a:rPr lang="en-US" sz="3200" dirty="0" smtClean="0"/>
              <a:t>Thanks to Victoria </a:t>
            </a:r>
            <a:r>
              <a:rPr lang="en-US" sz="3200" dirty="0" err="1" smtClean="0"/>
              <a:t>Bhavsar</a:t>
            </a:r>
            <a:r>
              <a:rPr lang="en-US" sz="3200" dirty="0" smtClean="0"/>
              <a:t> for coordination!</a:t>
            </a:r>
            <a:endParaRPr lang="en-US" sz="3200" dirty="0"/>
          </a:p>
        </p:txBody>
      </p:sp>
    </p:spTree>
    <p:extLst>
      <p:ext uri="{BB962C8B-B14F-4D97-AF65-F5344CB8AC3E}">
        <p14:creationId xmlns:p14="http://schemas.microsoft.com/office/powerpoint/2010/main" val="233445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195" y="358997"/>
            <a:ext cx="8915400" cy="763600"/>
          </a:xfrm>
        </p:spPr>
        <p:txBody>
          <a:bodyPr>
            <a:noAutofit/>
          </a:bodyPr>
          <a:lstStyle/>
          <a:p>
            <a:r>
              <a:rPr lang="en-US" sz="4000" b="1" dirty="0" smtClean="0"/>
              <a:t>OLC Student Feedback</a:t>
            </a:r>
            <a:endParaRPr lang="en-US" sz="4000" dirty="0"/>
          </a:p>
        </p:txBody>
      </p:sp>
      <p:sp>
        <p:nvSpPr>
          <p:cNvPr id="3" name="Text Placeholder 2"/>
          <p:cNvSpPr>
            <a:spLocks noGrp="1"/>
          </p:cNvSpPr>
          <p:nvPr>
            <p:ph type="body" idx="1"/>
          </p:nvPr>
        </p:nvSpPr>
        <p:spPr>
          <a:xfrm>
            <a:off x="-20872" y="1049484"/>
            <a:ext cx="8915490" cy="6005945"/>
          </a:xfrm>
        </p:spPr>
        <p:txBody>
          <a:bodyPr>
            <a:normAutofit fontScale="92500" lnSpcReduction="10000"/>
          </a:bodyPr>
          <a:lstStyle/>
          <a:p>
            <a:pPr marL="342900" indent="-342900">
              <a:spcBef>
                <a:spcPts val="600"/>
              </a:spcBef>
              <a:buFont typeface="Arial" panose="020B0604020202020204" pitchFamily="34" charset="0"/>
              <a:buChar char="•"/>
            </a:pPr>
            <a:r>
              <a:rPr lang="en-US" sz="2400" i="1" dirty="0"/>
              <a:t>I found that I was </a:t>
            </a:r>
            <a:r>
              <a:rPr lang="en-US" sz="2400" b="1" i="1" dirty="0"/>
              <a:t>more willing to ask questions </a:t>
            </a:r>
            <a:r>
              <a:rPr lang="en-US" sz="2400" i="1" dirty="0"/>
              <a:t>and be unsure about topics in my study group than I was with asking during class or even going to office hours (</a:t>
            </a:r>
            <a:r>
              <a:rPr lang="en-US" sz="2400" i="1" dirty="0" err="1"/>
              <a:t>i'm</a:t>
            </a:r>
            <a:r>
              <a:rPr lang="en-US" sz="2400" i="1" dirty="0"/>
              <a:t> just that type of person).</a:t>
            </a:r>
          </a:p>
          <a:p>
            <a:pPr marL="342900" indent="-342900">
              <a:spcBef>
                <a:spcPts val="600"/>
              </a:spcBef>
              <a:buFont typeface="Arial" panose="020B0604020202020204" pitchFamily="34" charset="0"/>
              <a:buChar char="•"/>
            </a:pPr>
            <a:r>
              <a:rPr lang="en-US" sz="2400" i="1" dirty="0"/>
              <a:t>A study group ended up being </a:t>
            </a:r>
            <a:r>
              <a:rPr lang="en-US" sz="2400" b="1" i="1" dirty="0"/>
              <a:t>extremely helpful </a:t>
            </a:r>
            <a:r>
              <a:rPr lang="en-US" sz="2400" i="1" dirty="0"/>
              <a:t>because even if not one of us understood something, we all </a:t>
            </a:r>
            <a:r>
              <a:rPr lang="en-US" sz="2400" b="1" i="1" dirty="0"/>
              <a:t>felt a bit less overwhelmed</a:t>
            </a:r>
            <a:r>
              <a:rPr lang="en-US" sz="2400" i="1" dirty="0"/>
              <a:t> since we knew that </a:t>
            </a:r>
            <a:r>
              <a:rPr lang="en-US" sz="2400" b="1" i="1" dirty="0"/>
              <a:t>we were not alone</a:t>
            </a:r>
            <a:r>
              <a:rPr lang="en-US" sz="2400" i="1" dirty="0"/>
              <a:t>.</a:t>
            </a:r>
          </a:p>
          <a:p>
            <a:pPr marL="342900" indent="-342900">
              <a:spcBef>
                <a:spcPts val="600"/>
              </a:spcBef>
              <a:buFont typeface="Arial" panose="020B0604020202020204" pitchFamily="34" charset="0"/>
              <a:buChar char="•"/>
            </a:pPr>
            <a:r>
              <a:rPr lang="en-US" sz="2400" i="1" dirty="0"/>
              <a:t>We actually suffered together which was okay because that </a:t>
            </a:r>
            <a:r>
              <a:rPr lang="en-US" sz="2400" b="1" i="1" dirty="0"/>
              <a:t>boosted our confidence</a:t>
            </a:r>
            <a:r>
              <a:rPr lang="en-US" sz="2400" i="1" dirty="0"/>
              <a:t> towards this class.</a:t>
            </a:r>
          </a:p>
          <a:p>
            <a:pPr marL="342900" indent="-342900">
              <a:spcBef>
                <a:spcPts val="600"/>
              </a:spcBef>
              <a:buFont typeface="Arial" panose="020B0604020202020204" pitchFamily="34" charset="0"/>
              <a:buChar char="•"/>
            </a:pPr>
            <a:r>
              <a:rPr lang="en-US" sz="2400" i="1" dirty="0"/>
              <a:t>I have never been a part of a study group before! </a:t>
            </a:r>
            <a:r>
              <a:rPr lang="en-US" sz="2400" b="1" i="1" dirty="0"/>
              <a:t>I really enjoyed it.</a:t>
            </a:r>
          </a:p>
          <a:p>
            <a:pPr marL="342900" indent="-342900">
              <a:spcBef>
                <a:spcPts val="600"/>
              </a:spcBef>
              <a:buFont typeface="Arial" panose="020B0604020202020204" pitchFamily="34" charset="0"/>
              <a:buChar char="•"/>
            </a:pPr>
            <a:r>
              <a:rPr lang="en-US" sz="2400" i="1" dirty="0"/>
              <a:t>Also we were able to </a:t>
            </a:r>
            <a:r>
              <a:rPr lang="en-US" sz="2400" b="1" i="1" dirty="0"/>
              <a:t>help one another understand difficult topics </a:t>
            </a:r>
            <a:r>
              <a:rPr lang="en-US" sz="2400" i="1" dirty="0"/>
              <a:t>because we could </a:t>
            </a:r>
            <a:r>
              <a:rPr lang="en-US" sz="2400" b="1" i="1" dirty="0"/>
              <a:t>look at the problems from multiple perspectives</a:t>
            </a:r>
            <a:r>
              <a:rPr lang="en-US" sz="2400" i="1" dirty="0"/>
              <a:t> rather than relying solely on our own perspective. </a:t>
            </a:r>
          </a:p>
          <a:p>
            <a:pPr marL="342900" indent="-342900">
              <a:spcBef>
                <a:spcPts val="600"/>
              </a:spcBef>
              <a:buFont typeface="Arial" panose="020B0604020202020204" pitchFamily="34" charset="0"/>
              <a:buChar char="•"/>
            </a:pPr>
            <a:r>
              <a:rPr lang="en-US" sz="2400" i="1" dirty="0"/>
              <a:t>I think the fact that </a:t>
            </a:r>
            <a:r>
              <a:rPr lang="en-US" sz="2400" b="1" i="1" dirty="0"/>
              <a:t>we did become friends </a:t>
            </a:r>
            <a:r>
              <a:rPr lang="en-US" sz="2400" i="1" dirty="0"/>
              <a:t>was also a positive because it can be very difficult to make friends at a school that uses the quarter schedule.</a:t>
            </a:r>
          </a:p>
          <a:p>
            <a:pPr marL="342900" indent="-342900">
              <a:spcBef>
                <a:spcPts val="600"/>
              </a:spcBef>
              <a:buFont typeface="Arial" panose="020B0604020202020204" pitchFamily="34" charset="0"/>
              <a:buChar char="•"/>
            </a:pPr>
            <a:r>
              <a:rPr lang="en-US" sz="2400" i="1" dirty="0"/>
              <a:t>This </a:t>
            </a:r>
            <a:r>
              <a:rPr lang="en-US" sz="2400" b="1" i="1" dirty="0"/>
              <a:t>created a level of support </a:t>
            </a:r>
            <a:r>
              <a:rPr lang="en-US" sz="2400" i="1" dirty="0"/>
              <a:t>that reduced stress in other areas and </a:t>
            </a:r>
            <a:r>
              <a:rPr lang="en-US" sz="2400" b="1" i="1" dirty="0"/>
              <a:t>allowed me to focus more on my coursework</a:t>
            </a:r>
            <a:r>
              <a:rPr lang="en-US" sz="2400" i="1" dirty="0" smtClean="0"/>
              <a:t>.</a:t>
            </a:r>
            <a:endParaRPr lang="en-US" sz="2400" i="1" baseline="-25000" dirty="0"/>
          </a:p>
        </p:txBody>
      </p:sp>
    </p:spTree>
    <p:extLst>
      <p:ext uri="{BB962C8B-B14F-4D97-AF65-F5344CB8AC3E}">
        <p14:creationId xmlns:p14="http://schemas.microsoft.com/office/powerpoint/2010/main" val="31156334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 y="771967"/>
            <a:ext cx="8520600" cy="763600"/>
          </a:xfrm>
        </p:spPr>
        <p:txBody>
          <a:bodyPr>
            <a:normAutofit fontScale="90000"/>
          </a:bodyPr>
          <a:lstStyle/>
          <a:p>
            <a:r>
              <a:rPr lang="en-US" b="1" dirty="0" smtClean="0"/>
              <a:t>Assessment of </a:t>
            </a:r>
            <a:r>
              <a:rPr lang="en-US" b="1" dirty="0" smtClean="0"/>
              <a:t>OLC Experience</a:t>
            </a:r>
            <a:r>
              <a:rPr lang="en-US" dirty="0">
                <a:solidFill>
                  <a:schemeClr val="tx1"/>
                </a:solidFill>
              </a:rPr>
              <a:t/>
            </a:r>
            <a:br>
              <a:rPr lang="en-US" dirty="0">
                <a:solidFill>
                  <a:schemeClr val="tx1"/>
                </a:solidFill>
              </a:rPr>
            </a:br>
            <a:endParaRPr lang="en-US" dirty="0"/>
          </a:p>
        </p:txBody>
      </p:sp>
      <p:sp>
        <p:nvSpPr>
          <p:cNvPr id="3" name="Text Placeholder 2"/>
          <p:cNvSpPr>
            <a:spLocks noGrp="1"/>
          </p:cNvSpPr>
          <p:nvPr>
            <p:ph type="body" idx="1"/>
          </p:nvPr>
        </p:nvSpPr>
        <p:spPr>
          <a:xfrm>
            <a:off x="207168" y="1556733"/>
            <a:ext cx="8936832" cy="5012000"/>
          </a:xfrm>
        </p:spPr>
        <p:txBody>
          <a:bodyPr/>
          <a:lstStyle/>
          <a:p>
            <a:pPr marL="0" indent="0">
              <a:buNone/>
            </a:pPr>
            <a:r>
              <a:rPr lang="en-US" sz="2400" b="1" dirty="0" smtClean="0">
                <a:solidFill>
                  <a:schemeClr val="tx1"/>
                </a:solidFill>
              </a:rPr>
              <a:t>How valuable was OLC study group?</a:t>
            </a:r>
          </a:p>
          <a:p>
            <a:endParaRPr lang="en-US" sz="2400" b="1" dirty="0">
              <a:solidFill>
                <a:schemeClr val="tx1"/>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01" y="2330684"/>
            <a:ext cx="8364708" cy="422275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87107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75" y="670722"/>
            <a:ext cx="8520600" cy="763600"/>
          </a:xfrm>
        </p:spPr>
        <p:txBody>
          <a:bodyPr>
            <a:noAutofit/>
          </a:bodyPr>
          <a:lstStyle/>
          <a:p>
            <a:r>
              <a:rPr lang="en-US" sz="4000" b="1" dirty="0" err="1" smtClean="0"/>
              <a:t>Metacognative</a:t>
            </a:r>
            <a:r>
              <a:rPr lang="en-US" sz="4000" b="1" dirty="0" smtClean="0"/>
              <a:t> Exercise: Exam Wrapper</a:t>
            </a:r>
            <a:endParaRPr lang="en-US" sz="4000" dirty="0"/>
          </a:p>
        </p:txBody>
      </p:sp>
      <p:sp>
        <p:nvSpPr>
          <p:cNvPr id="3" name="Text Placeholder 2"/>
          <p:cNvSpPr>
            <a:spLocks noGrp="1"/>
          </p:cNvSpPr>
          <p:nvPr>
            <p:ph type="body" idx="1"/>
          </p:nvPr>
        </p:nvSpPr>
        <p:spPr>
          <a:xfrm>
            <a:off x="-20872" y="1513266"/>
            <a:ext cx="3335572" cy="4752454"/>
          </a:xfrm>
        </p:spPr>
        <p:txBody>
          <a:bodyPr/>
          <a:lstStyle/>
          <a:p>
            <a:pPr marL="0" indent="0">
              <a:spcBef>
                <a:spcPts val="1200"/>
              </a:spcBef>
              <a:buNone/>
            </a:pPr>
            <a:r>
              <a:rPr lang="en-US" sz="2400" b="1" dirty="0" smtClean="0"/>
              <a:t>Survey given after 1</a:t>
            </a:r>
            <a:r>
              <a:rPr lang="en-US" sz="2400" b="1" baseline="30000" dirty="0" smtClean="0"/>
              <a:t>st</a:t>
            </a:r>
            <a:r>
              <a:rPr lang="en-US" sz="2400" b="1" dirty="0" smtClean="0"/>
              <a:t> midterm exam</a:t>
            </a:r>
          </a:p>
          <a:p>
            <a:pPr>
              <a:spcBef>
                <a:spcPts val="1200"/>
              </a:spcBef>
              <a:buFont typeface="Arial" panose="020B0604020202020204" pitchFamily="34" charset="0"/>
              <a:buChar char="•"/>
            </a:pPr>
            <a:r>
              <a:rPr lang="en-US" sz="2400" dirty="0" smtClean="0"/>
              <a:t>Students reflect on how they prepared, mistakes made</a:t>
            </a:r>
          </a:p>
          <a:p>
            <a:pPr>
              <a:spcBef>
                <a:spcPts val="1200"/>
              </a:spcBef>
              <a:buFont typeface="Arial" panose="020B0604020202020204" pitchFamily="34" charset="0"/>
              <a:buChar char="•"/>
            </a:pPr>
            <a:r>
              <a:rPr lang="en-US" sz="2400" dirty="0" smtClean="0">
                <a:solidFill>
                  <a:schemeClr val="tx1"/>
                </a:solidFill>
              </a:rPr>
              <a:t>Students consider how they will prepare differently next time</a:t>
            </a:r>
          </a:p>
          <a:p>
            <a:pPr>
              <a:spcBef>
                <a:spcPts val="1200"/>
              </a:spcBef>
              <a:buFont typeface="Arial" panose="020B0604020202020204" pitchFamily="34" charset="0"/>
              <a:buChar char="•"/>
            </a:pPr>
            <a:r>
              <a:rPr lang="en-US" sz="2400" dirty="0" smtClean="0"/>
              <a:t>Extra credit offered for wrapper + exam corrections</a:t>
            </a:r>
            <a:endParaRPr lang="en-US" sz="2400" b="1"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352" y="1701712"/>
            <a:ext cx="6744691" cy="49796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772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02"/>
            <a:ext cx="8229600" cy="537816"/>
          </a:xfrm>
        </p:spPr>
        <p:txBody>
          <a:bodyPr>
            <a:normAutofit fontScale="90000"/>
          </a:bodyPr>
          <a:lstStyle/>
          <a:p>
            <a:r>
              <a:rPr lang="en-US" sz="3600" b="1" dirty="0" smtClean="0"/>
              <a:t>When/How does the best learning occur?</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21562180"/>
              </p:ext>
            </p:extLst>
          </p:nvPr>
        </p:nvGraphicFramePr>
        <p:xfrm>
          <a:off x="457200" y="1344490"/>
          <a:ext cx="8229600" cy="5367904"/>
        </p:xfrm>
        <a:graphic>
          <a:graphicData uri="http://schemas.openxmlformats.org/drawingml/2006/table">
            <a:tbl>
              <a:tblPr firstRow="1" bandRow="1">
                <a:tableStyleId>{C083E6E3-FA7D-4D7B-A595-EF9225AFEA82}</a:tableStyleId>
              </a:tblPr>
              <a:tblGrid>
                <a:gridCol w="2743200"/>
                <a:gridCol w="2743200"/>
                <a:gridCol w="2743200"/>
              </a:tblGrid>
              <a:tr h="1608222">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b="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buFont typeface="Arial"/>
                        <a:buNone/>
                      </a:pP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b="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54304">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05378">
                <a:tc>
                  <a:txBody>
                    <a:bodyPr/>
                    <a:lstStyle/>
                    <a:p>
                      <a:pPr algn="ctr">
                        <a:buFont typeface="Arial"/>
                        <a:buNone/>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739553" y="1537956"/>
            <a:ext cx="2118686" cy="923330"/>
          </a:xfrm>
          <a:prstGeom prst="rect">
            <a:avLst/>
          </a:prstGeom>
          <a:noFill/>
        </p:spPr>
        <p:txBody>
          <a:bodyPr wrap="square" rtlCol="0">
            <a:spAutoFit/>
          </a:bodyPr>
          <a:lstStyle/>
          <a:p>
            <a:pPr algn="ctr"/>
            <a:r>
              <a:rPr lang="en-US" b="1" dirty="0" smtClean="0"/>
              <a:t>Well-organized professor</a:t>
            </a:r>
            <a:endParaRPr lang="en-US" dirty="0" smtClean="0"/>
          </a:p>
          <a:p>
            <a:endParaRPr lang="en-US" dirty="0"/>
          </a:p>
        </p:txBody>
      </p:sp>
      <p:sp>
        <p:nvSpPr>
          <p:cNvPr id="6" name="TextBox 5"/>
          <p:cNvSpPr txBox="1"/>
          <p:nvPr/>
        </p:nvSpPr>
        <p:spPr>
          <a:xfrm>
            <a:off x="842304" y="2227037"/>
            <a:ext cx="1913184" cy="646331"/>
          </a:xfrm>
          <a:prstGeom prst="rect">
            <a:avLst/>
          </a:prstGeom>
          <a:noFill/>
        </p:spPr>
        <p:txBody>
          <a:bodyPr wrap="square" rtlCol="0">
            <a:spAutoFit/>
          </a:bodyPr>
          <a:lstStyle/>
          <a:p>
            <a:pPr algn="ctr"/>
            <a:r>
              <a:rPr lang="en-US" i="1" dirty="0" smtClean="0"/>
              <a:t>makes material accessible</a:t>
            </a:r>
            <a:endParaRPr lang="en-US" i="1" dirty="0"/>
          </a:p>
        </p:txBody>
      </p:sp>
      <p:sp>
        <p:nvSpPr>
          <p:cNvPr id="7" name="TextBox 6"/>
          <p:cNvSpPr txBox="1"/>
          <p:nvPr/>
        </p:nvSpPr>
        <p:spPr>
          <a:xfrm>
            <a:off x="3117219" y="1537956"/>
            <a:ext cx="2737225" cy="646331"/>
          </a:xfrm>
          <a:prstGeom prst="rect">
            <a:avLst/>
          </a:prstGeom>
          <a:noFill/>
        </p:spPr>
        <p:txBody>
          <a:bodyPr wrap="square" rtlCol="0">
            <a:spAutoFit/>
          </a:bodyPr>
          <a:lstStyle/>
          <a:p>
            <a:pPr algn="ctr">
              <a:defRPr/>
            </a:pPr>
            <a:r>
              <a:rPr lang="en-US" b="1" dirty="0"/>
              <a:t>Engaging lecture presentation</a:t>
            </a:r>
            <a:r>
              <a:rPr lang="en-US" b="1" dirty="0" smtClean="0"/>
              <a:t> </a:t>
            </a:r>
            <a:endParaRPr lang="en-US" b="1" dirty="0"/>
          </a:p>
        </p:txBody>
      </p:sp>
      <p:sp>
        <p:nvSpPr>
          <p:cNvPr id="8" name="TextBox 7"/>
          <p:cNvSpPr txBox="1"/>
          <p:nvPr/>
        </p:nvSpPr>
        <p:spPr>
          <a:xfrm>
            <a:off x="3286347" y="2227037"/>
            <a:ext cx="2398968" cy="646331"/>
          </a:xfrm>
          <a:prstGeom prst="rect">
            <a:avLst/>
          </a:prstGeom>
          <a:noFill/>
        </p:spPr>
        <p:txBody>
          <a:bodyPr wrap="square" rtlCol="0">
            <a:spAutoFit/>
          </a:bodyPr>
          <a:lstStyle/>
          <a:p>
            <a:pPr algn="ctr"/>
            <a:r>
              <a:rPr lang="en-US" i="1" dirty="0" smtClean="0"/>
              <a:t>keeps students active and focused</a:t>
            </a:r>
            <a:endParaRPr lang="en-US" b="1" i="1" dirty="0" smtClean="0"/>
          </a:p>
        </p:txBody>
      </p:sp>
      <p:sp>
        <p:nvSpPr>
          <p:cNvPr id="10" name="TextBox 9"/>
          <p:cNvSpPr txBox="1"/>
          <p:nvPr/>
        </p:nvSpPr>
        <p:spPr>
          <a:xfrm>
            <a:off x="5962640" y="1537956"/>
            <a:ext cx="2614295" cy="646331"/>
          </a:xfrm>
          <a:prstGeom prst="rect">
            <a:avLst/>
          </a:prstGeom>
          <a:noFill/>
        </p:spPr>
        <p:txBody>
          <a:bodyPr wrap="square" rtlCol="0">
            <a:spAutoFit/>
          </a:bodyPr>
          <a:lstStyle/>
          <a:p>
            <a:pPr algn="ctr">
              <a:defRPr/>
            </a:pPr>
            <a:r>
              <a:rPr lang="en-US" b="1" dirty="0"/>
              <a:t>Variety of teaching methods </a:t>
            </a:r>
            <a:r>
              <a:rPr lang="en-US" b="1" dirty="0" smtClean="0"/>
              <a:t>employed</a:t>
            </a:r>
            <a:endParaRPr lang="en-US" b="1" dirty="0"/>
          </a:p>
        </p:txBody>
      </p:sp>
      <p:sp>
        <p:nvSpPr>
          <p:cNvPr id="11" name="TextBox 10"/>
          <p:cNvSpPr txBox="1"/>
          <p:nvPr/>
        </p:nvSpPr>
        <p:spPr>
          <a:xfrm>
            <a:off x="5956511" y="2209880"/>
            <a:ext cx="2626553" cy="646331"/>
          </a:xfrm>
          <a:prstGeom prst="rect">
            <a:avLst/>
          </a:prstGeom>
          <a:noFill/>
        </p:spPr>
        <p:txBody>
          <a:bodyPr wrap="none" rtlCol="0">
            <a:spAutoFit/>
          </a:bodyPr>
          <a:lstStyle/>
          <a:p>
            <a:pPr algn="ctr"/>
            <a:r>
              <a:rPr lang="en-US" b="1" i="1" dirty="0" smtClean="0"/>
              <a:t> </a:t>
            </a:r>
            <a:r>
              <a:rPr lang="en-US" i="1" dirty="0" smtClean="0"/>
              <a:t>audio, visual, hands-on</a:t>
            </a:r>
          </a:p>
          <a:p>
            <a:pPr algn="ctr"/>
            <a:r>
              <a:rPr lang="en-US" i="1" dirty="0" smtClean="0"/>
              <a:t>interaction with material</a:t>
            </a:r>
          </a:p>
        </p:txBody>
      </p:sp>
      <p:sp>
        <p:nvSpPr>
          <p:cNvPr id="12" name="TextBox 11"/>
          <p:cNvSpPr txBox="1"/>
          <p:nvPr/>
        </p:nvSpPr>
        <p:spPr>
          <a:xfrm>
            <a:off x="284480" y="3056815"/>
            <a:ext cx="3028833" cy="923330"/>
          </a:xfrm>
          <a:prstGeom prst="rect">
            <a:avLst/>
          </a:prstGeom>
          <a:noFill/>
        </p:spPr>
        <p:txBody>
          <a:bodyPr wrap="square" rtlCol="0">
            <a:spAutoFit/>
          </a:bodyPr>
          <a:lstStyle/>
          <a:p>
            <a:pPr algn="ctr">
              <a:defRPr/>
            </a:pPr>
            <a:r>
              <a:rPr lang="en-US" b="1" dirty="0"/>
              <a:t>Well-defined learning outcomes and clear expectations</a:t>
            </a:r>
            <a:r>
              <a:rPr lang="en-US" b="1" dirty="0" smtClean="0"/>
              <a:t> </a:t>
            </a:r>
            <a:endParaRPr lang="en-US" b="1" dirty="0"/>
          </a:p>
        </p:txBody>
      </p:sp>
      <p:sp>
        <p:nvSpPr>
          <p:cNvPr id="13" name="TextBox 12"/>
          <p:cNvSpPr txBox="1"/>
          <p:nvPr/>
        </p:nvSpPr>
        <p:spPr>
          <a:xfrm>
            <a:off x="433316" y="4069074"/>
            <a:ext cx="2731161" cy="646331"/>
          </a:xfrm>
          <a:prstGeom prst="rect">
            <a:avLst/>
          </a:prstGeom>
          <a:noFill/>
        </p:spPr>
        <p:txBody>
          <a:bodyPr wrap="square" rtlCol="0">
            <a:spAutoFit/>
          </a:bodyPr>
          <a:lstStyle/>
          <a:p>
            <a:pPr algn="ctr"/>
            <a:r>
              <a:rPr lang="en-US" i="1" dirty="0" smtClean="0"/>
              <a:t>know what the goal is and how to achieve it</a:t>
            </a:r>
          </a:p>
        </p:txBody>
      </p:sp>
      <p:sp>
        <p:nvSpPr>
          <p:cNvPr id="14" name="TextBox 13"/>
          <p:cNvSpPr txBox="1"/>
          <p:nvPr/>
        </p:nvSpPr>
        <p:spPr>
          <a:xfrm>
            <a:off x="3340222" y="3056815"/>
            <a:ext cx="2345093" cy="923330"/>
          </a:xfrm>
          <a:prstGeom prst="rect">
            <a:avLst/>
          </a:prstGeom>
          <a:noFill/>
        </p:spPr>
        <p:txBody>
          <a:bodyPr wrap="square" rtlCol="0">
            <a:spAutoFit/>
          </a:bodyPr>
          <a:lstStyle/>
          <a:p>
            <a:pPr algn="ctr">
              <a:defRPr/>
            </a:pPr>
            <a:r>
              <a:rPr lang="en-US" b="1" dirty="0"/>
              <a:t>Professor cares about </a:t>
            </a:r>
            <a:r>
              <a:rPr lang="en-US" b="1" dirty="0" smtClean="0"/>
              <a:t>student’s </a:t>
            </a:r>
            <a:r>
              <a:rPr lang="en-US" b="1" dirty="0"/>
              <a:t>learning</a:t>
            </a:r>
            <a:r>
              <a:rPr lang="en-US" b="1" dirty="0" smtClean="0"/>
              <a:t> </a:t>
            </a:r>
            <a:endParaRPr lang="en-US" b="1" dirty="0"/>
          </a:p>
        </p:txBody>
      </p:sp>
      <p:sp>
        <p:nvSpPr>
          <p:cNvPr id="15" name="TextBox 14"/>
          <p:cNvSpPr txBox="1"/>
          <p:nvPr/>
        </p:nvSpPr>
        <p:spPr>
          <a:xfrm>
            <a:off x="3441258" y="4069074"/>
            <a:ext cx="2089146" cy="646331"/>
          </a:xfrm>
          <a:prstGeom prst="rect">
            <a:avLst/>
          </a:prstGeom>
          <a:noFill/>
        </p:spPr>
        <p:txBody>
          <a:bodyPr wrap="none" rtlCol="0">
            <a:spAutoFit/>
          </a:bodyPr>
          <a:lstStyle/>
          <a:p>
            <a:pPr algn="ctr"/>
            <a:r>
              <a:rPr lang="en-US" i="1" dirty="0" smtClean="0"/>
              <a:t>Should this matter? </a:t>
            </a:r>
            <a:br>
              <a:rPr lang="en-US" i="1" dirty="0" smtClean="0"/>
            </a:br>
            <a:r>
              <a:rPr lang="en-US" i="1" dirty="0" smtClean="0"/>
              <a:t>Why does it?</a:t>
            </a:r>
          </a:p>
        </p:txBody>
      </p:sp>
      <p:sp>
        <p:nvSpPr>
          <p:cNvPr id="16" name="TextBox 15"/>
          <p:cNvSpPr txBox="1"/>
          <p:nvPr/>
        </p:nvSpPr>
        <p:spPr>
          <a:xfrm>
            <a:off x="6047337" y="3056815"/>
            <a:ext cx="2444900" cy="646331"/>
          </a:xfrm>
          <a:prstGeom prst="rect">
            <a:avLst/>
          </a:prstGeom>
          <a:noFill/>
        </p:spPr>
        <p:txBody>
          <a:bodyPr wrap="square" rtlCol="0">
            <a:spAutoFit/>
          </a:bodyPr>
          <a:lstStyle/>
          <a:p>
            <a:pPr algn="ctr">
              <a:defRPr/>
            </a:pPr>
            <a:r>
              <a:rPr lang="en-US" b="1" dirty="0"/>
              <a:t>Abundant and timely feedback </a:t>
            </a:r>
            <a:r>
              <a:rPr lang="en-US" b="1" dirty="0" smtClean="0"/>
              <a:t>provided</a:t>
            </a:r>
            <a:endParaRPr lang="en-US" b="1" dirty="0"/>
          </a:p>
        </p:txBody>
      </p:sp>
      <p:sp>
        <p:nvSpPr>
          <p:cNvPr id="17" name="TextBox 16"/>
          <p:cNvSpPr txBox="1"/>
          <p:nvPr/>
        </p:nvSpPr>
        <p:spPr>
          <a:xfrm>
            <a:off x="6217708" y="4069074"/>
            <a:ext cx="2104159" cy="646331"/>
          </a:xfrm>
          <a:prstGeom prst="rect">
            <a:avLst/>
          </a:prstGeom>
          <a:noFill/>
        </p:spPr>
        <p:txBody>
          <a:bodyPr wrap="square" rtlCol="0">
            <a:spAutoFit/>
          </a:bodyPr>
          <a:lstStyle/>
          <a:p>
            <a:pPr algn="ctr"/>
            <a:r>
              <a:rPr lang="en-US" i="1" dirty="0" smtClean="0"/>
              <a:t>assessment, keep on track, improve</a:t>
            </a:r>
          </a:p>
        </p:txBody>
      </p:sp>
      <p:sp>
        <p:nvSpPr>
          <p:cNvPr id="18" name="TextBox 17"/>
          <p:cNvSpPr txBox="1"/>
          <p:nvPr/>
        </p:nvSpPr>
        <p:spPr>
          <a:xfrm>
            <a:off x="546935" y="5255144"/>
            <a:ext cx="2570284" cy="646331"/>
          </a:xfrm>
          <a:prstGeom prst="rect">
            <a:avLst/>
          </a:prstGeom>
          <a:noFill/>
        </p:spPr>
        <p:txBody>
          <a:bodyPr wrap="square" rtlCol="0">
            <a:spAutoFit/>
          </a:bodyPr>
          <a:lstStyle/>
          <a:p>
            <a:pPr algn="ctr">
              <a:buFont typeface="Arial"/>
              <a:buNone/>
            </a:pPr>
            <a:r>
              <a:rPr lang="en-US" b="1" dirty="0"/>
              <a:t>Student </a:t>
            </a:r>
            <a:r>
              <a:rPr lang="en-US" b="1" dirty="0" smtClean="0"/>
              <a:t>sees value </a:t>
            </a:r>
            <a:br>
              <a:rPr lang="en-US" b="1" dirty="0" smtClean="0"/>
            </a:br>
            <a:r>
              <a:rPr lang="en-US" b="1" dirty="0" smtClean="0"/>
              <a:t>in </a:t>
            </a:r>
            <a:r>
              <a:rPr lang="en-US" b="1" dirty="0"/>
              <a:t>subject matter</a:t>
            </a:r>
            <a:r>
              <a:rPr lang="en-US" b="1" dirty="0" smtClean="0"/>
              <a:t> </a:t>
            </a:r>
            <a:endParaRPr lang="en-US" b="1" dirty="0"/>
          </a:p>
        </p:txBody>
      </p:sp>
      <p:sp>
        <p:nvSpPr>
          <p:cNvPr id="19" name="TextBox 18"/>
          <p:cNvSpPr txBox="1"/>
          <p:nvPr/>
        </p:nvSpPr>
        <p:spPr>
          <a:xfrm>
            <a:off x="546934" y="5927658"/>
            <a:ext cx="2503925" cy="646331"/>
          </a:xfrm>
          <a:prstGeom prst="rect">
            <a:avLst/>
          </a:prstGeom>
          <a:noFill/>
        </p:spPr>
        <p:txBody>
          <a:bodyPr wrap="square" rtlCol="0">
            <a:spAutoFit/>
          </a:bodyPr>
          <a:lstStyle/>
          <a:p>
            <a:pPr algn="ctr"/>
            <a:r>
              <a:rPr lang="en-US" i="1" dirty="0" smtClean="0"/>
              <a:t>willing to commit and</a:t>
            </a:r>
          </a:p>
          <a:p>
            <a:pPr algn="ctr"/>
            <a:r>
              <a:rPr lang="en-US" i="1" dirty="0" smtClean="0"/>
              <a:t>“productive persistence”</a:t>
            </a:r>
          </a:p>
        </p:txBody>
      </p:sp>
      <p:sp>
        <p:nvSpPr>
          <p:cNvPr id="20" name="TextBox 19"/>
          <p:cNvSpPr txBox="1"/>
          <p:nvPr/>
        </p:nvSpPr>
        <p:spPr>
          <a:xfrm>
            <a:off x="3340222" y="5255144"/>
            <a:ext cx="2291219" cy="646331"/>
          </a:xfrm>
          <a:prstGeom prst="rect">
            <a:avLst/>
          </a:prstGeom>
          <a:noFill/>
        </p:spPr>
        <p:txBody>
          <a:bodyPr wrap="square" rtlCol="0">
            <a:spAutoFit/>
          </a:bodyPr>
          <a:lstStyle/>
          <a:p>
            <a:pPr algn="ctr">
              <a:defRPr/>
            </a:pPr>
            <a:r>
              <a:rPr lang="en-US" b="1" dirty="0"/>
              <a:t>Reasonable work</a:t>
            </a:r>
            <a:r>
              <a:rPr lang="en-US" b="1" dirty="0" smtClean="0"/>
              <a:t>/ academic </a:t>
            </a:r>
            <a:r>
              <a:rPr lang="en-US" b="1" dirty="0"/>
              <a:t>schedule</a:t>
            </a:r>
            <a:r>
              <a:rPr lang="en-US" b="1" dirty="0" smtClean="0"/>
              <a:t> </a:t>
            </a:r>
            <a:endParaRPr lang="en-US" b="1" dirty="0"/>
          </a:p>
        </p:txBody>
      </p:sp>
      <p:sp>
        <p:nvSpPr>
          <p:cNvPr id="21" name="TextBox 20"/>
          <p:cNvSpPr txBox="1"/>
          <p:nvPr/>
        </p:nvSpPr>
        <p:spPr>
          <a:xfrm>
            <a:off x="3229065" y="5927658"/>
            <a:ext cx="2513532" cy="646331"/>
          </a:xfrm>
          <a:prstGeom prst="rect">
            <a:avLst/>
          </a:prstGeom>
          <a:noFill/>
        </p:spPr>
        <p:txBody>
          <a:bodyPr wrap="square" rtlCol="0">
            <a:spAutoFit/>
          </a:bodyPr>
          <a:lstStyle/>
          <a:p>
            <a:pPr algn="ctr"/>
            <a:r>
              <a:rPr lang="en-US" i="1" dirty="0" smtClean="0"/>
              <a:t>time available to dedicate to class work</a:t>
            </a:r>
          </a:p>
        </p:txBody>
      </p:sp>
      <p:sp>
        <p:nvSpPr>
          <p:cNvPr id="22" name="TextBox 21"/>
          <p:cNvSpPr txBox="1"/>
          <p:nvPr/>
        </p:nvSpPr>
        <p:spPr>
          <a:xfrm>
            <a:off x="6254125" y="5255144"/>
            <a:ext cx="2031325" cy="646331"/>
          </a:xfrm>
          <a:prstGeom prst="rect">
            <a:avLst/>
          </a:prstGeom>
          <a:noFill/>
        </p:spPr>
        <p:txBody>
          <a:bodyPr wrap="none" rtlCol="0">
            <a:spAutoFit/>
          </a:bodyPr>
          <a:lstStyle/>
          <a:p>
            <a:pPr algn="ctr">
              <a:defRPr/>
            </a:pPr>
            <a:r>
              <a:rPr lang="en-US" b="1" dirty="0"/>
              <a:t>Student is healthy: </a:t>
            </a:r>
            <a:br>
              <a:rPr lang="en-US" b="1" dirty="0"/>
            </a:br>
            <a:r>
              <a:rPr lang="en-US" b="1" dirty="0"/>
              <a:t>sleep/diet/exercise</a:t>
            </a:r>
            <a:r>
              <a:rPr lang="en-US" b="1" dirty="0" smtClean="0"/>
              <a:t> </a:t>
            </a:r>
            <a:endParaRPr lang="en-US" b="1" dirty="0"/>
          </a:p>
        </p:txBody>
      </p:sp>
      <p:sp>
        <p:nvSpPr>
          <p:cNvPr id="23" name="TextBox 22"/>
          <p:cNvSpPr txBox="1"/>
          <p:nvPr/>
        </p:nvSpPr>
        <p:spPr>
          <a:xfrm>
            <a:off x="6185083" y="6066157"/>
            <a:ext cx="2169409" cy="369332"/>
          </a:xfrm>
          <a:prstGeom prst="rect">
            <a:avLst/>
          </a:prstGeom>
          <a:noFill/>
        </p:spPr>
        <p:txBody>
          <a:bodyPr wrap="none" rtlCol="0">
            <a:spAutoFit/>
          </a:bodyPr>
          <a:lstStyle/>
          <a:p>
            <a:pPr algn="ctr"/>
            <a:r>
              <a:rPr lang="en-US" i="1" dirty="0" smtClean="0"/>
              <a:t>receptive mind/body</a:t>
            </a:r>
          </a:p>
        </p:txBody>
      </p:sp>
      <p:sp>
        <p:nvSpPr>
          <p:cNvPr id="24" name="TextBox 23"/>
          <p:cNvSpPr txBox="1"/>
          <p:nvPr/>
        </p:nvSpPr>
        <p:spPr>
          <a:xfrm>
            <a:off x="3229065" y="4645958"/>
            <a:ext cx="2625379" cy="369332"/>
          </a:xfrm>
          <a:prstGeom prst="rect">
            <a:avLst/>
          </a:prstGeom>
          <a:noFill/>
        </p:spPr>
        <p:txBody>
          <a:bodyPr wrap="square" rtlCol="0">
            <a:spAutoFit/>
          </a:bodyPr>
          <a:lstStyle/>
          <a:p>
            <a:pPr algn="ctr"/>
            <a:r>
              <a:rPr lang="en-US" b="1" i="1" dirty="0" smtClean="0"/>
              <a:t>Affective Domain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p:bldP spid="12" grpId="0"/>
      <p:bldP spid="13" grpId="0"/>
      <p:bldP spid="14" grpId="0"/>
      <p:bldP spid="15" grpId="0"/>
      <p:bldP spid="16" grpId="0"/>
      <p:bldP spid="17" grpId="0"/>
      <p:bldP spid="18" grpId="0"/>
      <p:bldP spid="19" grpId="0"/>
      <p:bldP spid="20" grpId="0"/>
      <p:bldP spid="21" grpId="1"/>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226" y="852175"/>
            <a:ext cx="8520600" cy="763600"/>
          </a:xfrm>
        </p:spPr>
        <p:txBody>
          <a:bodyPr>
            <a:noAutofit/>
          </a:bodyPr>
          <a:lstStyle/>
          <a:p>
            <a:r>
              <a:rPr lang="en-US" sz="4000" b="1" dirty="0" smtClean="0"/>
              <a:t>Exam Wrapper Student Feedback</a:t>
            </a:r>
            <a:endParaRPr lang="en-US" sz="4000" dirty="0"/>
          </a:p>
        </p:txBody>
      </p:sp>
      <p:pic>
        <p:nvPicPr>
          <p:cNvPr id="16" name="Picture 15"/>
          <p:cNvPicPr/>
          <p:nvPr/>
        </p:nvPicPr>
        <p:blipFill>
          <a:blip r:embed="rId2">
            <a:extLst>
              <a:ext uri="{28A0092B-C50C-407E-A947-70E740481C1C}">
                <a14:useLocalDpi xmlns:a14="http://schemas.microsoft.com/office/drawing/2010/main" val="0"/>
              </a:ext>
            </a:extLst>
          </a:blip>
          <a:stretch>
            <a:fillRect/>
          </a:stretch>
        </p:blipFill>
        <p:spPr>
          <a:xfrm>
            <a:off x="239226" y="1640867"/>
            <a:ext cx="4619908" cy="3066503"/>
          </a:xfrm>
          <a:prstGeom prst="rect">
            <a:avLst/>
          </a:prstGeom>
        </p:spPr>
      </p:pic>
      <p:pic>
        <p:nvPicPr>
          <p:cNvPr id="17" name="Picture 16"/>
          <p:cNvPicPr/>
          <p:nvPr/>
        </p:nvPicPr>
        <p:blipFill>
          <a:blip r:embed="rId3">
            <a:extLst>
              <a:ext uri="{28A0092B-C50C-407E-A947-70E740481C1C}">
                <a14:useLocalDpi xmlns:a14="http://schemas.microsoft.com/office/drawing/2010/main" val="0"/>
              </a:ext>
            </a:extLst>
          </a:blip>
          <a:stretch>
            <a:fillRect/>
          </a:stretch>
        </p:blipFill>
        <p:spPr>
          <a:xfrm>
            <a:off x="4368235" y="2295206"/>
            <a:ext cx="4619908" cy="3066503"/>
          </a:xfrm>
          <a:prstGeom prst="rect">
            <a:avLst/>
          </a:prstGeom>
        </p:spPr>
      </p:pic>
      <p:sp>
        <p:nvSpPr>
          <p:cNvPr id="18" name="TextBox 10"/>
          <p:cNvSpPr txBox="1"/>
          <p:nvPr/>
        </p:nvSpPr>
        <p:spPr>
          <a:xfrm>
            <a:off x="4666107" y="5475495"/>
            <a:ext cx="5316900" cy="861774"/>
          </a:xfrm>
          <a:prstGeom prst="rect">
            <a:avLst/>
          </a:prstGeom>
          <a:noFill/>
        </p:spPr>
        <p:txBody>
          <a:bodyPr wrap="square" rtlCol="0">
            <a:spAutoFit/>
          </a:bodyPr>
          <a:lstStyle/>
          <a:p>
            <a:pPr marL="0" marR="0">
              <a:lnSpc>
                <a:spcPts val="3000"/>
              </a:lnSpc>
              <a:spcBef>
                <a:spcPts val="0"/>
              </a:spcBef>
              <a:spcAft>
                <a:spcPts val="0"/>
              </a:spcAft>
            </a:pPr>
            <a:r>
              <a:rPr lang="en-US" sz="3200" i="1" kern="1200" dirty="0">
                <a:solidFill>
                  <a:srgbClr val="000000"/>
                </a:solidFill>
                <a:effectLst/>
                <a:latin typeface="Calibri"/>
                <a:ea typeface="Times New Roman"/>
                <a:cs typeface="Times New Roman"/>
              </a:rPr>
              <a:t>Improved grade </a:t>
            </a:r>
            <a:br>
              <a:rPr lang="en-US" sz="3200" i="1" kern="1200" dirty="0">
                <a:solidFill>
                  <a:srgbClr val="000000"/>
                </a:solidFill>
                <a:effectLst/>
                <a:latin typeface="Calibri"/>
                <a:ea typeface="Times New Roman"/>
                <a:cs typeface="Times New Roman"/>
              </a:rPr>
            </a:br>
            <a:r>
              <a:rPr lang="en-US" sz="3200" i="1" kern="1200" dirty="0">
                <a:solidFill>
                  <a:srgbClr val="000000"/>
                </a:solidFill>
                <a:effectLst/>
                <a:latin typeface="Calibri"/>
                <a:ea typeface="Times New Roman"/>
                <a:cs typeface="Times New Roman"/>
              </a:rPr>
              <a:t>on second midterm?</a:t>
            </a:r>
            <a:endParaRPr lang="en-US" sz="1200" dirty="0">
              <a:effectLst/>
              <a:latin typeface="Times New Roman"/>
              <a:ea typeface="Times New Roman"/>
            </a:endParaRPr>
          </a:p>
        </p:txBody>
      </p:sp>
      <p:sp>
        <p:nvSpPr>
          <p:cNvPr id="19" name="TextBox 28"/>
          <p:cNvSpPr txBox="1"/>
          <p:nvPr/>
        </p:nvSpPr>
        <p:spPr>
          <a:xfrm>
            <a:off x="363116" y="4876101"/>
            <a:ext cx="5316900" cy="1246495"/>
          </a:xfrm>
          <a:prstGeom prst="rect">
            <a:avLst/>
          </a:prstGeom>
          <a:noFill/>
        </p:spPr>
        <p:txBody>
          <a:bodyPr wrap="square" rtlCol="0">
            <a:spAutoFit/>
          </a:bodyPr>
          <a:lstStyle/>
          <a:p>
            <a:pPr marL="0" marR="0">
              <a:lnSpc>
                <a:spcPts val="3000"/>
              </a:lnSpc>
              <a:spcBef>
                <a:spcPts val="0"/>
              </a:spcBef>
              <a:spcAft>
                <a:spcPts val="0"/>
              </a:spcAft>
            </a:pPr>
            <a:r>
              <a:rPr lang="en-US" sz="3200" i="1" kern="1200" dirty="0">
                <a:solidFill>
                  <a:srgbClr val="000000"/>
                </a:solidFill>
                <a:effectLst/>
                <a:latin typeface="Calibri"/>
                <a:ea typeface="Times New Roman"/>
                <a:cs typeface="Times New Roman"/>
              </a:rPr>
              <a:t>Spent more time </a:t>
            </a:r>
            <a:br>
              <a:rPr lang="en-US" sz="3200" i="1" kern="1200" dirty="0">
                <a:solidFill>
                  <a:srgbClr val="000000"/>
                </a:solidFill>
                <a:effectLst/>
                <a:latin typeface="Calibri"/>
                <a:ea typeface="Times New Roman"/>
                <a:cs typeface="Times New Roman"/>
              </a:rPr>
            </a:br>
            <a:r>
              <a:rPr lang="en-US" sz="3200" i="1" kern="1200" dirty="0">
                <a:solidFill>
                  <a:srgbClr val="000000"/>
                </a:solidFill>
                <a:effectLst/>
                <a:latin typeface="Calibri"/>
                <a:ea typeface="Times New Roman"/>
                <a:cs typeface="Times New Roman"/>
              </a:rPr>
              <a:t>reviewing graded </a:t>
            </a:r>
            <a:br>
              <a:rPr lang="en-US" sz="3200" i="1" kern="1200" dirty="0">
                <a:solidFill>
                  <a:srgbClr val="000000"/>
                </a:solidFill>
                <a:effectLst/>
                <a:latin typeface="Calibri"/>
                <a:ea typeface="Times New Roman"/>
                <a:cs typeface="Times New Roman"/>
              </a:rPr>
            </a:br>
            <a:r>
              <a:rPr lang="en-US" sz="3200" i="1" kern="1200" dirty="0">
                <a:solidFill>
                  <a:srgbClr val="000000"/>
                </a:solidFill>
                <a:effectLst/>
                <a:latin typeface="Calibri"/>
                <a:ea typeface="Times New Roman"/>
                <a:cs typeface="Times New Roman"/>
              </a:rPr>
              <a:t>midterm?</a:t>
            </a:r>
            <a:endParaRPr lang="en-US" sz="1200" dirty="0">
              <a:effectLst/>
              <a:latin typeface="Times New Roman"/>
              <a:ea typeface="Times New Roman"/>
            </a:endParaRPr>
          </a:p>
        </p:txBody>
      </p:sp>
    </p:spTree>
    <p:extLst>
      <p:ext uri="{BB962C8B-B14F-4D97-AF65-F5344CB8AC3E}">
        <p14:creationId xmlns:p14="http://schemas.microsoft.com/office/powerpoint/2010/main" val="56236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975" y="670722"/>
            <a:ext cx="8520600" cy="763600"/>
          </a:xfrm>
        </p:spPr>
        <p:txBody>
          <a:bodyPr>
            <a:noAutofit/>
          </a:bodyPr>
          <a:lstStyle/>
          <a:p>
            <a:r>
              <a:rPr lang="en-US" sz="4000" b="1" dirty="0" smtClean="0"/>
              <a:t>Assessment of Redesign </a:t>
            </a:r>
            <a:br>
              <a:rPr lang="en-US" sz="4000" b="1" dirty="0" smtClean="0"/>
            </a:br>
            <a:r>
              <a:rPr lang="en-US" sz="4000" b="1" dirty="0" smtClean="0"/>
              <a:t>(End-of-quarter survey)</a:t>
            </a:r>
            <a:endParaRPr lang="en-US" sz="4000" dirty="0"/>
          </a:p>
        </p:txBody>
      </p:sp>
      <p:sp>
        <p:nvSpPr>
          <p:cNvPr id="3" name="Text Placeholder 2"/>
          <p:cNvSpPr>
            <a:spLocks noGrp="1"/>
          </p:cNvSpPr>
          <p:nvPr>
            <p:ph type="body" idx="1"/>
          </p:nvPr>
        </p:nvSpPr>
        <p:spPr>
          <a:xfrm>
            <a:off x="207168" y="2030470"/>
            <a:ext cx="8936832" cy="802003"/>
          </a:xfrm>
        </p:spPr>
        <p:txBody>
          <a:bodyPr/>
          <a:lstStyle/>
          <a:p>
            <a:pPr marL="0" indent="0">
              <a:buNone/>
            </a:pPr>
            <a:r>
              <a:rPr lang="en-US" sz="2400" b="1" dirty="0" smtClean="0">
                <a:solidFill>
                  <a:schemeClr val="tx1"/>
                </a:solidFill>
              </a:rPr>
              <a:t>How useful was each course component?</a:t>
            </a:r>
          </a:p>
          <a:p>
            <a:endParaRPr lang="en-US" sz="2400" b="1" dirty="0">
              <a:solidFill>
                <a:schemeClr val="tx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2" y="2531137"/>
            <a:ext cx="9196045" cy="436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5676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leyedtech-lsstarkey.png"/>
          <p:cNvPicPr>
            <a:picLocks noChangeAspect="1"/>
          </p:cNvPicPr>
          <p:nvPr/>
        </p:nvPicPr>
        <p:blipFill>
          <a:blip r:embed="rId2"/>
          <a:stretch>
            <a:fillRect/>
          </a:stretch>
        </p:blipFill>
        <p:spPr>
          <a:xfrm>
            <a:off x="7197623" y="3454196"/>
            <a:ext cx="1904802" cy="1904802"/>
          </a:xfrm>
          <a:prstGeom prst="rect">
            <a:avLst/>
          </a:prstGeom>
        </p:spPr>
      </p:pic>
      <p:sp>
        <p:nvSpPr>
          <p:cNvPr id="2" name="Title 1"/>
          <p:cNvSpPr>
            <a:spLocks noGrp="1"/>
          </p:cNvSpPr>
          <p:nvPr>
            <p:ph type="title"/>
          </p:nvPr>
        </p:nvSpPr>
        <p:spPr>
          <a:xfrm>
            <a:off x="457200" y="947252"/>
            <a:ext cx="8229600" cy="988228"/>
          </a:xfrm>
        </p:spPr>
        <p:txBody>
          <a:bodyPr>
            <a:normAutofit fontScale="90000"/>
          </a:bodyPr>
          <a:lstStyle/>
          <a:p>
            <a:pPr lvl="0"/>
            <a:r>
              <a:rPr lang="en-US" sz="4400" b="1" kern="1200" dirty="0" smtClean="0"/>
              <a:t>Skeptical Philosophy: I don't use technology for the sake of technology  </a:t>
            </a:r>
            <a:endParaRPr lang="en-US" b="1" dirty="0"/>
          </a:p>
        </p:txBody>
      </p:sp>
      <p:sp>
        <p:nvSpPr>
          <p:cNvPr id="3" name="Content Placeholder 2"/>
          <p:cNvSpPr>
            <a:spLocks noGrp="1"/>
          </p:cNvSpPr>
          <p:nvPr>
            <p:ph idx="1"/>
          </p:nvPr>
        </p:nvSpPr>
        <p:spPr>
          <a:xfrm>
            <a:off x="-238994" y="2010192"/>
            <a:ext cx="9382993" cy="4675031"/>
          </a:xfrm>
        </p:spPr>
        <p:txBody>
          <a:bodyPr>
            <a:normAutofit fontScale="70000" lnSpcReduction="20000"/>
          </a:bodyPr>
          <a:lstStyle/>
          <a:p>
            <a:pPr lvl="1">
              <a:lnSpc>
                <a:spcPct val="120000"/>
              </a:lnSpc>
              <a:spcBef>
                <a:spcPts val="800"/>
              </a:spcBef>
              <a:spcAft>
                <a:spcPts val="1200"/>
              </a:spcAft>
              <a:buFont typeface="Arial"/>
              <a:buChar char="•"/>
            </a:pPr>
            <a:r>
              <a:rPr lang="en-US" sz="3600" dirty="0" smtClean="0"/>
              <a:t>PowerPoint presentations can be boring and passive; a </a:t>
            </a:r>
            <a:br>
              <a:rPr lang="en-US" sz="3600" dirty="0" smtClean="0"/>
            </a:br>
            <a:r>
              <a:rPr lang="en-US" sz="3600" dirty="0" smtClean="0"/>
              <a:t>“chalk” talk is much more engaging! (when I write, they write)</a:t>
            </a:r>
          </a:p>
          <a:p>
            <a:pPr lvl="1">
              <a:spcBef>
                <a:spcPts val="800"/>
              </a:spcBef>
              <a:buFont typeface="Arial"/>
              <a:buChar char="•"/>
            </a:pPr>
            <a:r>
              <a:rPr lang="en-US" sz="3600" dirty="0" smtClean="0"/>
              <a:t>Teaching with Technology</a:t>
            </a:r>
            <a:r>
              <a:rPr lang="en-US" sz="3600" dirty="0"/>
              <a:t>,</a:t>
            </a:r>
            <a:r>
              <a:rPr lang="en-US" sz="3600" dirty="0" smtClean="0"/>
              <a:t> my personal journey</a:t>
            </a:r>
          </a:p>
          <a:p>
            <a:pPr lvl="2">
              <a:spcBef>
                <a:spcPts val="800"/>
              </a:spcBef>
              <a:buFont typeface="Arial"/>
              <a:buChar char="•"/>
            </a:pPr>
            <a:r>
              <a:rPr lang="en-US" sz="3300" dirty="0" smtClean="0"/>
              <a:t>1996 Website </a:t>
            </a:r>
            <a:r>
              <a:rPr lang="en-US" sz="3300" dirty="0" smtClean="0">
                <a:hlinkClick r:id="rId3"/>
              </a:rPr>
              <a:t>www.cpp.edu/~lsstarkey</a:t>
            </a:r>
            <a:endParaRPr lang="en-US" sz="3300" dirty="0" smtClean="0"/>
          </a:p>
          <a:p>
            <a:pPr lvl="2">
              <a:spcBef>
                <a:spcPts val="800"/>
              </a:spcBef>
              <a:buFont typeface="Arial"/>
              <a:buChar char="•"/>
            </a:pPr>
            <a:r>
              <a:rPr lang="en-US" sz="3300" dirty="0" smtClean="0"/>
              <a:t>2000 Distillation </a:t>
            </a:r>
            <a:r>
              <a:rPr lang="en-US" sz="3300" dirty="0" smtClean="0">
                <a:hlinkClick r:id="rId4"/>
              </a:rPr>
              <a:t>image map</a:t>
            </a:r>
            <a:r>
              <a:rPr lang="en-US" sz="3300" dirty="0" smtClean="0"/>
              <a:t> (Photoshop)</a:t>
            </a:r>
          </a:p>
          <a:p>
            <a:pPr lvl="2">
              <a:spcBef>
                <a:spcPts val="800"/>
              </a:spcBef>
              <a:buFont typeface="Arial"/>
              <a:buChar char="•"/>
            </a:pPr>
            <a:r>
              <a:rPr lang="en-US" sz="3300" dirty="0" smtClean="0"/>
              <a:t>2001 Online pre-lab quizzes (WebCT/Bb)</a:t>
            </a:r>
          </a:p>
          <a:p>
            <a:pPr lvl="2">
              <a:spcBef>
                <a:spcPts val="800"/>
              </a:spcBef>
              <a:buFont typeface="Arial"/>
              <a:buChar char="•"/>
            </a:pPr>
            <a:r>
              <a:rPr lang="en-US" sz="3300" dirty="0" smtClean="0"/>
              <a:t>2002 Calibrated Peer Review (</a:t>
            </a:r>
            <a:r>
              <a:rPr lang="en-US" sz="3300" dirty="0" smtClean="0">
                <a:hlinkClick r:id="rId5"/>
              </a:rPr>
              <a:t>CPR</a:t>
            </a:r>
            <a:r>
              <a:rPr lang="en-US" sz="3300" dirty="0" smtClean="0"/>
              <a:t>)</a:t>
            </a:r>
          </a:p>
          <a:p>
            <a:pPr lvl="2">
              <a:spcBef>
                <a:spcPts val="800"/>
              </a:spcBef>
              <a:buFont typeface="Arial"/>
              <a:buChar char="•"/>
            </a:pPr>
            <a:r>
              <a:rPr lang="en-US" sz="3300" dirty="0"/>
              <a:t>2007 Pre-</a:t>
            </a:r>
            <a:r>
              <a:rPr lang="en-US" sz="3300" dirty="0" smtClean="0"/>
              <a:t>lab online tutorial </a:t>
            </a:r>
            <a:r>
              <a:rPr lang="en-US" sz="3300" dirty="0">
                <a:hlinkClick r:id="rId6"/>
              </a:rPr>
              <a:t>videos</a:t>
            </a:r>
            <a:r>
              <a:rPr lang="en-US" sz="3300" dirty="0"/>
              <a:t> </a:t>
            </a:r>
            <a:endParaRPr lang="en-US" sz="3300" dirty="0" smtClean="0"/>
          </a:p>
          <a:p>
            <a:pPr lvl="2">
              <a:spcBef>
                <a:spcPts val="800"/>
              </a:spcBef>
              <a:buFont typeface="Arial"/>
              <a:buChar char="•"/>
            </a:pPr>
            <a:r>
              <a:rPr lang="en-US" sz="3300" dirty="0" smtClean="0"/>
              <a:t>2008 Classroom Response System (</a:t>
            </a:r>
            <a:r>
              <a:rPr lang="en-US" sz="3300" dirty="0" err="1" smtClean="0"/>
              <a:t>iClicker</a:t>
            </a:r>
            <a:r>
              <a:rPr lang="en-US" sz="3300" dirty="0" smtClean="0"/>
              <a:t>)</a:t>
            </a:r>
          </a:p>
          <a:p>
            <a:pPr lvl="2">
              <a:spcBef>
                <a:spcPts val="800"/>
              </a:spcBef>
              <a:buFont typeface="Arial"/>
              <a:buChar char="•"/>
            </a:pPr>
            <a:r>
              <a:rPr lang="en-US" sz="3300" dirty="0" smtClean="0"/>
              <a:t>2014 Using online homework in Organic </a:t>
            </a:r>
            <a:r>
              <a:rPr lang="en-US" sz="3300" dirty="0" err="1" smtClean="0"/>
              <a:t>Chem</a:t>
            </a:r>
            <a:r>
              <a:rPr lang="en-US" sz="3300" dirty="0" smtClean="0"/>
              <a:t> Classes...</a:t>
            </a:r>
          </a:p>
          <a:p>
            <a:pPr lvl="2">
              <a:spcBef>
                <a:spcPts val="800"/>
              </a:spcBef>
              <a:buFont typeface="Arial"/>
              <a:buChar char="•"/>
            </a:pPr>
            <a:r>
              <a:rPr lang="en-US" sz="3300" dirty="0" smtClean="0"/>
              <a:t>2017  Shared documents, surveys (like Google Docs), Bb journals</a:t>
            </a:r>
            <a:endParaRPr lang="en-US" sz="4800" dirty="0"/>
          </a:p>
        </p:txBody>
      </p:sp>
      <p:sp>
        <p:nvSpPr>
          <p:cNvPr id="5" name="TextBox 4"/>
          <p:cNvSpPr txBox="1"/>
          <p:nvPr/>
        </p:nvSpPr>
        <p:spPr>
          <a:xfrm>
            <a:off x="7321628" y="5063240"/>
            <a:ext cx="1698563" cy="646331"/>
          </a:xfrm>
          <a:prstGeom prst="rect">
            <a:avLst/>
          </a:prstGeom>
          <a:noFill/>
        </p:spPr>
        <p:txBody>
          <a:bodyPr wrap="square" rtlCol="0">
            <a:spAutoFit/>
          </a:bodyPr>
          <a:lstStyle/>
          <a:p>
            <a:pPr algn="ctr"/>
            <a:r>
              <a:rPr lang="en-US" i="1" dirty="0" smtClean="0"/>
              <a:t>QR Code for my homepage</a:t>
            </a:r>
            <a:endParaRPr lang="en-US" i="1" dirty="0"/>
          </a:p>
        </p:txBody>
      </p:sp>
    </p:spTree>
    <p:extLst>
      <p:ext uri="{BB962C8B-B14F-4D97-AF65-F5344CB8AC3E}">
        <p14:creationId xmlns:p14="http://schemas.microsoft.com/office/powerpoint/2010/main" val="269138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662" y="800971"/>
            <a:ext cx="8520600" cy="819151"/>
          </a:xfrm>
        </p:spPr>
        <p:txBody>
          <a:bodyPr>
            <a:normAutofit fontScale="90000"/>
          </a:bodyPr>
          <a:lstStyle/>
          <a:p>
            <a:r>
              <a:rPr lang="en-US" sz="5400" b="1" dirty="0">
                <a:solidFill>
                  <a:srgbClr val="04617B"/>
                </a:solidFill>
              </a:rPr>
              <a:t>Tech-Assisted </a:t>
            </a:r>
            <a:r>
              <a:rPr lang="en-US" sz="5400" b="1" dirty="0" smtClean="0">
                <a:solidFill>
                  <a:srgbClr val="04617B"/>
                </a:solidFill>
              </a:rPr>
              <a:t>Student Learning</a:t>
            </a:r>
            <a:endParaRPr lang="en-US" b="1" dirty="0"/>
          </a:p>
        </p:txBody>
      </p:sp>
      <p:sp>
        <p:nvSpPr>
          <p:cNvPr id="3" name="Text Placeholder 2"/>
          <p:cNvSpPr>
            <a:spLocks noGrp="1"/>
          </p:cNvSpPr>
          <p:nvPr>
            <p:ph type="body" idx="1"/>
          </p:nvPr>
        </p:nvSpPr>
        <p:spPr>
          <a:xfrm>
            <a:off x="-250373" y="1604534"/>
            <a:ext cx="6879770" cy="5244759"/>
          </a:xfrm>
        </p:spPr>
        <p:txBody>
          <a:bodyPr>
            <a:normAutofit/>
          </a:bodyPr>
          <a:lstStyle/>
          <a:p>
            <a:pPr marL="393192" lvl="1" indent="0">
              <a:spcBef>
                <a:spcPts val="600"/>
              </a:spcBef>
              <a:buNone/>
            </a:pPr>
            <a:r>
              <a:rPr lang="en-US" sz="3000" b="1" dirty="0" smtClean="0"/>
              <a:t>Online </a:t>
            </a:r>
            <a:r>
              <a:rPr lang="en-US" sz="3000" b="1" dirty="0"/>
              <a:t>homework </a:t>
            </a:r>
            <a:r>
              <a:rPr lang="en-US" sz="3000" b="1" dirty="0" smtClean="0"/>
              <a:t>from publisher </a:t>
            </a:r>
            <a:r>
              <a:rPr lang="en-US" sz="3000" dirty="0"/>
              <a:t/>
            </a:r>
            <a:br>
              <a:rPr lang="en-US" sz="3000" dirty="0"/>
            </a:br>
            <a:r>
              <a:rPr lang="en-US" sz="3000" dirty="0" smtClean="0"/>
              <a:t>(immediate </a:t>
            </a:r>
            <a:r>
              <a:rPr lang="en-US" sz="3000" dirty="0"/>
              <a:t>feedback, </a:t>
            </a:r>
            <a:r>
              <a:rPr lang="en-US" sz="3000" dirty="0" err="1" smtClean="0"/>
              <a:t>autograding</a:t>
            </a:r>
            <a:r>
              <a:rPr lang="en-US" sz="3000" dirty="0" smtClean="0"/>
              <a:t>)</a:t>
            </a:r>
            <a:endParaRPr lang="en-US" sz="3000" dirty="0"/>
          </a:p>
          <a:p>
            <a:pPr lvl="1">
              <a:spcBef>
                <a:spcPts val="600"/>
              </a:spcBef>
              <a:buFont typeface="Arial"/>
              <a:buChar char="•"/>
            </a:pPr>
            <a:r>
              <a:rPr lang="en-US" sz="3000" dirty="0"/>
              <a:t>Skill-building, drill-type quizzes </a:t>
            </a:r>
            <a:br>
              <a:rPr lang="en-US" sz="3000" dirty="0"/>
            </a:br>
            <a:r>
              <a:rPr lang="en-US" sz="3000" dirty="0" smtClean="0"/>
              <a:t>(can create </a:t>
            </a:r>
            <a:r>
              <a:rPr lang="en-US" sz="3000" dirty="0"/>
              <a:t>in </a:t>
            </a:r>
            <a:r>
              <a:rPr lang="en-US" sz="3000" dirty="0" smtClean="0"/>
              <a:t>LMS)</a:t>
            </a:r>
            <a:endParaRPr lang="en-US" sz="3000" dirty="0"/>
          </a:p>
          <a:p>
            <a:pPr lvl="1">
              <a:spcBef>
                <a:spcPts val="600"/>
              </a:spcBef>
              <a:buFont typeface="Arial"/>
              <a:buChar char="•"/>
            </a:pPr>
            <a:r>
              <a:rPr lang="en-US" sz="3000" dirty="0" smtClean="0"/>
              <a:t>Adaptive </a:t>
            </a:r>
            <a:r>
              <a:rPr lang="en-US" sz="3000" dirty="0"/>
              <a:t>learning  </a:t>
            </a:r>
          </a:p>
          <a:p>
            <a:pPr lvl="2">
              <a:spcBef>
                <a:spcPts val="600"/>
              </a:spcBef>
              <a:buFont typeface="Arial"/>
              <a:buChar char="•"/>
            </a:pPr>
            <a:r>
              <a:rPr lang="en-US" sz="2700" dirty="0"/>
              <a:t>measures competency level for </a:t>
            </a:r>
            <a:r>
              <a:rPr lang="en-US" sz="2700" dirty="0" smtClean="0"/>
              <a:t/>
            </a:r>
            <a:br>
              <a:rPr lang="en-US" sz="2700" dirty="0" smtClean="0"/>
            </a:br>
            <a:r>
              <a:rPr lang="en-US" sz="2700" dirty="0" smtClean="0"/>
              <a:t>each </a:t>
            </a:r>
            <a:r>
              <a:rPr lang="en-US" sz="2700" dirty="0"/>
              <a:t>SLO and customizes </a:t>
            </a:r>
            <a:r>
              <a:rPr lang="en-US" sz="2700" dirty="0" smtClean="0"/>
              <a:t/>
            </a:r>
            <a:br>
              <a:rPr lang="en-US" sz="2700" dirty="0" smtClean="0"/>
            </a:br>
            <a:r>
              <a:rPr lang="en-US" sz="2700" dirty="0" smtClean="0"/>
              <a:t>assignments </a:t>
            </a:r>
          </a:p>
          <a:p>
            <a:pPr lvl="2">
              <a:spcBef>
                <a:spcPts val="600"/>
              </a:spcBef>
              <a:buFont typeface="Arial"/>
              <a:buChar char="•"/>
            </a:pPr>
            <a:r>
              <a:rPr lang="en-US" sz="2700" dirty="0" smtClean="0"/>
              <a:t>Ideal </a:t>
            </a:r>
            <a:r>
              <a:rPr lang="en-US" sz="2700" dirty="0"/>
              <a:t>for students with weak </a:t>
            </a:r>
            <a:r>
              <a:rPr lang="en-US" sz="2700" dirty="0" smtClean="0"/>
              <a:t/>
            </a:r>
            <a:br>
              <a:rPr lang="en-US" sz="2700" dirty="0" smtClean="0"/>
            </a:br>
            <a:r>
              <a:rPr lang="en-US" sz="2700" dirty="0" smtClean="0"/>
              <a:t>pre-requisite </a:t>
            </a:r>
            <a:r>
              <a:rPr lang="en-US" sz="2700" dirty="0"/>
              <a:t>skills</a:t>
            </a:r>
          </a:p>
          <a:p>
            <a:pPr>
              <a:buFont typeface="Arial" panose="020B0604020202020204" pitchFamily="34" charset="0"/>
              <a:buChar char="•"/>
            </a:pPr>
            <a:endParaRPr lang="en-US" sz="2800" dirty="0">
              <a:solidFill>
                <a:schemeClr val="tx1"/>
              </a:solidFill>
            </a:endParaRPr>
          </a:p>
          <a:p>
            <a:pPr marL="285750" indent="-285750">
              <a:buFont typeface="Arial" panose="020B0604020202020204" pitchFamily="34" charset="0"/>
              <a:buChar char="•"/>
            </a:pPr>
            <a:endParaRPr lang="en-US" dirty="0"/>
          </a:p>
        </p:txBody>
      </p:sp>
      <p:pic>
        <p:nvPicPr>
          <p:cNvPr id="1032"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r="20999"/>
          <a:stretch/>
        </p:blipFill>
        <p:spPr bwMode="auto">
          <a:xfrm>
            <a:off x="5517575" y="3647213"/>
            <a:ext cx="3543300" cy="25761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3601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03836"/>
          </a:xfrm>
        </p:spPr>
        <p:txBody>
          <a:bodyPr>
            <a:normAutofit/>
          </a:bodyPr>
          <a:lstStyle/>
          <a:p>
            <a:pPr lvl="0"/>
            <a:r>
              <a:rPr lang="en-US" sz="4400" b="1" kern="1200" dirty="0" smtClean="0">
                <a:solidFill>
                  <a:srgbClr val="04617B"/>
                </a:solidFill>
                <a:latin typeface="+mj-lt"/>
                <a:ea typeface="+mj-ea"/>
                <a:cs typeface="+mj-cs"/>
              </a:rPr>
              <a:t>Technology for Lab Preparation</a:t>
            </a:r>
          </a:p>
        </p:txBody>
      </p:sp>
      <p:sp>
        <p:nvSpPr>
          <p:cNvPr id="3" name="Content Placeholder 2"/>
          <p:cNvSpPr>
            <a:spLocks noGrp="1"/>
          </p:cNvSpPr>
          <p:nvPr>
            <p:ph idx="1"/>
          </p:nvPr>
        </p:nvSpPr>
        <p:spPr>
          <a:xfrm>
            <a:off x="-206245" y="1826920"/>
            <a:ext cx="9144000" cy="4389120"/>
          </a:xfrm>
        </p:spPr>
        <p:txBody>
          <a:bodyPr>
            <a:noAutofit/>
          </a:bodyPr>
          <a:lstStyle/>
          <a:p>
            <a:pPr lvl="1">
              <a:spcAft>
                <a:spcPts val="1200"/>
              </a:spcAft>
              <a:buFont typeface="Arial"/>
              <a:buChar char="•"/>
            </a:pPr>
            <a:r>
              <a:rPr lang="en-US" sz="2800" dirty="0" smtClean="0"/>
              <a:t>Online Quizzes (WebCT, Blackboard): </a:t>
            </a:r>
            <a:br>
              <a:rPr lang="en-US" sz="2800" dirty="0" smtClean="0"/>
            </a:br>
            <a:r>
              <a:rPr lang="en-US" sz="2800" dirty="0" smtClean="0"/>
              <a:t>instant feedback, assessment</a:t>
            </a:r>
          </a:p>
          <a:p>
            <a:pPr lvl="1">
              <a:spcAft>
                <a:spcPts val="1200"/>
              </a:spcAft>
              <a:buFont typeface="Arial"/>
              <a:buChar char="•"/>
            </a:pPr>
            <a:r>
              <a:rPr lang="en-US" sz="2800" dirty="0" smtClean="0"/>
              <a:t>Online Tutorials (Adobe Presenter, Flash/HTML5 animations, filming of demos, captioning) </a:t>
            </a:r>
            <a:r>
              <a:rPr lang="en-US" sz="2800" u="sng" dirty="0" smtClean="0">
                <a:hlinkClick r:id="rId2"/>
              </a:rPr>
              <a:t>http://www.cpp.edu/~lsstarkey/ochemlab</a:t>
            </a:r>
            <a:r>
              <a:rPr lang="en-US" sz="2800" dirty="0" smtClean="0"/>
              <a:t/>
            </a:r>
            <a:br>
              <a:rPr lang="en-US" sz="2800" dirty="0" smtClean="0"/>
            </a:br>
            <a:r>
              <a:rPr lang="en-US" sz="2800" dirty="0" smtClean="0"/>
              <a:t>over 36,000 worldwide visitors to website since 2008</a:t>
            </a:r>
          </a:p>
          <a:p>
            <a:pPr lvl="2">
              <a:spcAft>
                <a:spcPts val="1200"/>
              </a:spcAft>
              <a:buFont typeface="Arial"/>
              <a:buChar char="•"/>
            </a:pPr>
            <a:r>
              <a:rPr lang="en-US" sz="2800" dirty="0" smtClean="0"/>
              <a:t>Benefits: unlimited time, asynchronous, reviewable, available in the future (website/YouTube vs. LMS)</a:t>
            </a:r>
            <a:endParaRPr lang="en-US" sz="2800" dirty="0"/>
          </a:p>
        </p:txBody>
      </p:sp>
    </p:spTree>
    <p:extLst>
      <p:ext uri="{BB962C8B-B14F-4D97-AF65-F5344CB8AC3E}">
        <p14:creationId xmlns:p14="http://schemas.microsoft.com/office/powerpoint/2010/main" val="705266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6"/>
          <p:cNvSpPr>
            <a:spLocks noGrp="1"/>
          </p:cNvSpPr>
          <p:nvPr>
            <p:ph type="sldNum" sz="quarter" idx="12"/>
          </p:nvPr>
        </p:nvSpPr>
        <p:spPr>
          <a:xfrm>
            <a:off x="6150100" y="6893984"/>
            <a:ext cx="1461434" cy="178210"/>
          </a:xfrm>
        </p:spPr>
        <p:txBody>
          <a:bodyPr/>
          <a:lstStyle/>
          <a:p>
            <a:fld id="{8D3DC243-710D-EB46-9166-AE68910A1598}" type="slidenum">
              <a:rPr lang="en-US"/>
              <a:pPr/>
              <a:t>25</a:t>
            </a:fld>
            <a:endParaRPr lang="en-US"/>
          </a:p>
        </p:txBody>
      </p:sp>
      <p:sp>
        <p:nvSpPr>
          <p:cNvPr id="12" name="Rectangle 2"/>
          <p:cNvSpPr>
            <a:spLocks noGrp="1" noChangeArrowheads="1"/>
          </p:cNvSpPr>
          <p:nvPr>
            <p:ph type="title"/>
          </p:nvPr>
        </p:nvSpPr>
        <p:spPr>
          <a:xfrm>
            <a:off x="296496" y="785730"/>
            <a:ext cx="6605681" cy="1418500"/>
          </a:xfrm>
        </p:spPr>
        <p:txBody>
          <a:bodyPr>
            <a:normAutofit fontScale="90000"/>
          </a:bodyPr>
          <a:lstStyle/>
          <a:p>
            <a:r>
              <a:rPr lang="en-US" b="1" dirty="0" smtClean="0"/>
              <a:t>Assessment of Technology</a:t>
            </a:r>
            <a:br>
              <a:rPr lang="en-US" b="1" dirty="0" smtClean="0"/>
            </a:br>
            <a:r>
              <a:rPr lang="en-US" dirty="0" smtClean="0"/>
              <a:t>Prelab </a:t>
            </a:r>
            <a:r>
              <a:rPr lang="en-US" dirty="0"/>
              <a:t>Quiz: Overall Score</a:t>
            </a:r>
          </a:p>
        </p:txBody>
      </p:sp>
      <p:graphicFrame>
        <p:nvGraphicFramePr>
          <p:cNvPr id="17" name="Object 7"/>
          <p:cNvGraphicFramePr>
            <a:graphicFrameLocks noChangeAspect="1"/>
          </p:cNvGraphicFramePr>
          <p:nvPr>
            <p:extLst>
              <p:ext uri="{D42A27DB-BD31-4B8C-83A1-F6EECF244321}">
                <p14:modId xmlns:p14="http://schemas.microsoft.com/office/powerpoint/2010/main" val="2064572614"/>
              </p:ext>
            </p:extLst>
          </p:nvPr>
        </p:nvGraphicFramePr>
        <p:xfrm>
          <a:off x="1855258" y="2732000"/>
          <a:ext cx="4867275" cy="3522756"/>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Box 9"/>
          <p:cNvSpPr txBox="1">
            <a:spLocks noChangeArrowheads="1"/>
          </p:cNvSpPr>
          <p:nvPr/>
        </p:nvSpPr>
        <p:spPr bwMode="auto">
          <a:xfrm>
            <a:off x="872962" y="6079631"/>
            <a:ext cx="1578349"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dirty="0"/>
              <a:t>Mean = 30/65</a:t>
            </a:r>
          </a:p>
        </p:txBody>
      </p:sp>
      <p:sp>
        <p:nvSpPr>
          <p:cNvPr id="15" name="Text Box 11"/>
          <p:cNvSpPr txBox="1">
            <a:spLocks noChangeArrowheads="1"/>
          </p:cNvSpPr>
          <p:nvPr/>
        </p:nvSpPr>
        <p:spPr bwMode="auto">
          <a:xfrm>
            <a:off x="6299037" y="6116143"/>
            <a:ext cx="1578349"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dirty="0"/>
              <a:t>Mean = 50/65</a:t>
            </a:r>
          </a:p>
        </p:txBody>
      </p:sp>
      <p:sp>
        <p:nvSpPr>
          <p:cNvPr id="16" name="Text Box 12"/>
          <p:cNvSpPr txBox="1">
            <a:spLocks noChangeArrowheads="1"/>
          </p:cNvSpPr>
          <p:nvPr/>
        </p:nvSpPr>
        <p:spPr bwMode="auto">
          <a:xfrm>
            <a:off x="1354162" y="2362668"/>
            <a:ext cx="6523224"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dirty="0" smtClean="0"/>
              <a:t>Spring 2007</a:t>
            </a:r>
            <a:r>
              <a:rPr lang="en-US" dirty="0"/>
              <a:t>: 29 students watched entire video; 7 watched some</a:t>
            </a:r>
          </a:p>
        </p:txBody>
      </p:sp>
    </p:spTree>
    <p:extLst>
      <p:ext uri="{BB962C8B-B14F-4D97-AF65-F5344CB8AC3E}">
        <p14:creationId xmlns:p14="http://schemas.microsoft.com/office/powerpoint/2010/main" val="404777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Chart bld="series"/>
        </p:bldSub>
      </p:bldGraphic>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533400" y="1343891"/>
            <a:ext cx="8610600" cy="762000"/>
          </a:xfrm>
        </p:spPr>
        <p:txBody>
          <a:bodyPr>
            <a:normAutofit fontScale="90000"/>
          </a:bodyPr>
          <a:lstStyle/>
          <a:p>
            <a:r>
              <a:rPr lang="en-US" b="1" dirty="0" smtClean="0"/>
              <a:t>Assessment of Technology</a:t>
            </a:r>
            <a:br>
              <a:rPr lang="en-US" b="1" dirty="0" smtClean="0"/>
            </a:br>
            <a:r>
              <a:rPr lang="en-US" sz="4444" dirty="0" smtClean="0"/>
              <a:t>Prelab </a:t>
            </a:r>
            <a:r>
              <a:rPr lang="en-US" sz="4444" dirty="0"/>
              <a:t>Quiz:</a:t>
            </a:r>
            <a:r>
              <a:rPr lang="en-US" sz="4444" dirty="0" smtClean="0"/>
              <a:t> Sketch Distillation Apparatus</a:t>
            </a:r>
            <a:endParaRPr lang="en-US" dirty="0"/>
          </a:p>
        </p:txBody>
      </p:sp>
      <p:graphicFrame>
        <p:nvGraphicFramePr>
          <p:cNvPr id="2" name="Object 3"/>
          <p:cNvGraphicFramePr>
            <a:graphicFrameLocks noChangeAspect="1"/>
          </p:cNvGraphicFramePr>
          <p:nvPr>
            <p:extLst>
              <p:ext uri="{D42A27DB-BD31-4B8C-83A1-F6EECF244321}">
                <p14:modId xmlns:p14="http://schemas.microsoft.com/office/powerpoint/2010/main" val="2601847054"/>
              </p:ext>
            </p:extLst>
          </p:nvPr>
        </p:nvGraphicFramePr>
        <p:xfrm>
          <a:off x="1974850" y="2868895"/>
          <a:ext cx="5242983" cy="3796702"/>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5"/>
          <p:cNvSpPr txBox="1">
            <a:spLocks noChangeArrowheads="1"/>
          </p:cNvSpPr>
          <p:nvPr/>
        </p:nvSpPr>
        <p:spPr bwMode="auto">
          <a:xfrm>
            <a:off x="762000" y="2530663"/>
            <a:ext cx="81549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Percent of Students at each Score (Max Score = 10 points)</a:t>
            </a:r>
          </a:p>
        </p:txBody>
      </p:sp>
    </p:spTree>
    <p:extLst>
      <p:ext uri="{BB962C8B-B14F-4D97-AF65-F5344CB8AC3E}">
        <p14:creationId xmlns:p14="http://schemas.microsoft.com/office/powerpoint/2010/main" val="108536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31752" y="1905000"/>
            <a:ext cx="8610600" cy="762000"/>
          </a:xfrm>
        </p:spPr>
        <p:txBody>
          <a:bodyPr>
            <a:normAutofit fontScale="90000"/>
          </a:bodyPr>
          <a:lstStyle/>
          <a:p>
            <a:r>
              <a:rPr lang="en-US" b="1" dirty="0" smtClean="0"/>
              <a:t>Assessment of Technology</a:t>
            </a:r>
            <a:br>
              <a:rPr lang="en-US" b="1" dirty="0" smtClean="0"/>
            </a:br>
            <a:r>
              <a:rPr lang="en-US" dirty="0" smtClean="0"/>
              <a:t>Prelab </a:t>
            </a:r>
            <a:r>
              <a:rPr lang="en-US" dirty="0"/>
              <a:t>Survey: Confidence in Running Distillation Experiment</a:t>
            </a:r>
          </a:p>
        </p:txBody>
      </p:sp>
      <p:graphicFrame>
        <p:nvGraphicFramePr>
          <p:cNvPr id="3" name="Object 3"/>
          <p:cNvGraphicFramePr>
            <a:graphicFrameLocks noChangeAspect="1"/>
          </p:cNvGraphicFramePr>
          <p:nvPr>
            <p:extLst>
              <p:ext uri="{D42A27DB-BD31-4B8C-83A1-F6EECF244321}">
                <p14:modId xmlns:p14="http://schemas.microsoft.com/office/powerpoint/2010/main" val="3398938115"/>
              </p:ext>
            </p:extLst>
          </p:nvPr>
        </p:nvGraphicFramePr>
        <p:xfrm>
          <a:off x="1737533" y="2804040"/>
          <a:ext cx="5361473" cy="388315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4"/>
          <p:cNvSpPr txBox="1">
            <a:spLocks noChangeArrowheads="1"/>
          </p:cNvSpPr>
          <p:nvPr/>
        </p:nvSpPr>
        <p:spPr bwMode="auto">
          <a:xfrm>
            <a:off x="1235044" y="6345816"/>
            <a:ext cx="17176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Mean = 5.0</a:t>
            </a:r>
          </a:p>
        </p:txBody>
      </p:sp>
      <p:sp>
        <p:nvSpPr>
          <p:cNvPr id="12" name="Text Box 5"/>
          <p:cNvSpPr txBox="1">
            <a:spLocks noChangeArrowheads="1"/>
          </p:cNvSpPr>
          <p:nvPr/>
        </p:nvSpPr>
        <p:spPr bwMode="auto">
          <a:xfrm>
            <a:off x="6435725" y="6345816"/>
            <a:ext cx="17176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dirty="0"/>
              <a:t>Mean = 7.6</a:t>
            </a:r>
          </a:p>
        </p:txBody>
      </p:sp>
    </p:spTree>
    <p:extLst>
      <p:ext uri="{BB962C8B-B14F-4D97-AF65-F5344CB8AC3E}">
        <p14:creationId xmlns:p14="http://schemas.microsoft.com/office/powerpoint/2010/main" val="30224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Chart bld="series"/>
        </p:bldSub>
      </p:bldGraphic>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231392"/>
          </a:xfrm>
        </p:spPr>
        <p:txBody>
          <a:bodyPr>
            <a:normAutofit fontScale="90000"/>
          </a:bodyPr>
          <a:lstStyle/>
          <a:p>
            <a:pPr lvl="0"/>
            <a:r>
              <a:rPr lang="en-US" sz="4400" b="1" kern="1200" dirty="0" smtClean="0">
                <a:solidFill>
                  <a:srgbClr val="04617B"/>
                </a:solidFill>
                <a:latin typeface="+mj-lt"/>
                <a:ea typeface="+mj-ea"/>
                <a:cs typeface="+mj-cs"/>
              </a:rPr>
              <a:t>Tech-Assisted Lab Preparation:  </a:t>
            </a:r>
            <a:br>
              <a:rPr lang="en-US" sz="4400" b="1" kern="1200" dirty="0" smtClean="0">
                <a:solidFill>
                  <a:srgbClr val="04617B"/>
                </a:solidFill>
                <a:latin typeface="+mj-lt"/>
                <a:ea typeface="+mj-ea"/>
                <a:cs typeface="+mj-cs"/>
              </a:rPr>
            </a:br>
            <a:r>
              <a:rPr lang="en-US" sz="4400" kern="1200" dirty="0" smtClean="0">
                <a:solidFill>
                  <a:srgbClr val="04617B"/>
                </a:solidFill>
                <a:latin typeface="+mj-lt"/>
                <a:ea typeface="+mj-ea"/>
                <a:cs typeface="+mj-cs"/>
              </a:rPr>
              <a:t>Student comment</a:t>
            </a:r>
          </a:p>
        </p:txBody>
      </p:sp>
      <p:sp>
        <p:nvSpPr>
          <p:cNvPr id="3" name="Content Placeholder 2"/>
          <p:cNvSpPr>
            <a:spLocks noGrp="1"/>
          </p:cNvSpPr>
          <p:nvPr>
            <p:ph idx="1"/>
          </p:nvPr>
        </p:nvSpPr>
        <p:spPr>
          <a:xfrm>
            <a:off x="457199" y="2147050"/>
            <a:ext cx="8442381" cy="4385465"/>
          </a:xfrm>
        </p:spPr>
        <p:txBody>
          <a:bodyPr>
            <a:noAutofit/>
          </a:bodyPr>
          <a:lstStyle/>
          <a:p>
            <a:pPr marL="0" indent="0">
              <a:buNone/>
            </a:pPr>
            <a:r>
              <a:rPr lang="en-US" sz="3200" dirty="0" smtClean="0"/>
              <a:t>“</a:t>
            </a:r>
            <a:r>
              <a:rPr lang="en-US" sz="3200" dirty="0"/>
              <a:t>I have never before taken a lab course at this university where </a:t>
            </a:r>
            <a:r>
              <a:rPr lang="en-US" sz="3200" b="1" dirty="0"/>
              <a:t>so much help was provided </a:t>
            </a:r>
            <a:r>
              <a:rPr lang="en-US" sz="3200" dirty="0"/>
              <a:t>for preparing for the lab.  Between the</a:t>
            </a:r>
            <a:r>
              <a:rPr lang="en-US" sz="3200" dirty="0" smtClean="0"/>
              <a:t> Blackboard quizzes </a:t>
            </a:r>
            <a:r>
              <a:rPr lang="en-US" sz="3200" dirty="0"/>
              <a:t>and online tutorials I always felt I had enough preparation for the lab, and this helped me </a:t>
            </a:r>
            <a:r>
              <a:rPr lang="en-US" sz="3200" b="1" dirty="0"/>
              <a:t>perform better </a:t>
            </a:r>
            <a:r>
              <a:rPr lang="en-US" sz="3200" dirty="0"/>
              <a:t>and </a:t>
            </a:r>
            <a:r>
              <a:rPr lang="en-US" sz="3200" b="1" dirty="0"/>
              <a:t>understand </a:t>
            </a:r>
            <a:r>
              <a:rPr lang="en-US" sz="3200" dirty="0"/>
              <a:t>the actual experiment.” </a:t>
            </a:r>
            <a:r>
              <a:rPr lang="en-US" sz="3200" dirty="0" smtClean="0"/>
              <a:t> </a:t>
            </a:r>
            <a:br>
              <a:rPr lang="en-US" sz="3200" dirty="0" smtClean="0"/>
            </a:br>
            <a:r>
              <a:rPr lang="en-US" sz="3200" dirty="0" smtClean="0"/>
              <a:t>CHM </a:t>
            </a:r>
            <a:r>
              <a:rPr lang="en-US" sz="3200" dirty="0"/>
              <a:t>317L, Fall 2012</a:t>
            </a:r>
          </a:p>
        </p:txBody>
      </p:sp>
    </p:spTree>
    <p:extLst>
      <p:ext uri="{BB962C8B-B14F-4D97-AF65-F5344CB8AC3E}">
        <p14:creationId xmlns:p14="http://schemas.microsoft.com/office/powerpoint/2010/main" val="280647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814"/>
            <a:ext cx="8229600" cy="1143000"/>
          </a:xfrm>
        </p:spPr>
        <p:txBody>
          <a:bodyPr>
            <a:normAutofit fontScale="90000"/>
          </a:bodyPr>
          <a:lstStyle/>
          <a:p>
            <a:pPr lvl="0"/>
            <a:r>
              <a:rPr lang="en-US" sz="4400" b="1" dirty="0" smtClean="0">
                <a:solidFill>
                  <a:srgbClr val="04617B"/>
                </a:solidFill>
              </a:rPr>
              <a:t>Tech-Enabled Classroom </a:t>
            </a:r>
            <a:r>
              <a:rPr lang="en-US" sz="4400" b="1" kern="1200" dirty="0" smtClean="0">
                <a:solidFill>
                  <a:srgbClr val="04617B"/>
                </a:solidFill>
                <a:latin typeface="+mj-lt"/>
                <a:ea typeface="+mj-ea"/>
                <a:cs typeface="+mj-cs"/>
              </a:rPr>
              <a:t>Engagement</a:t>
            </a:r>
          </a:p>
        </p:txBody>
      </p:sp>
      <p:sp>
        <p:nvSpPr>
          <p:cNvPr id="3" name="Content Placeholder 2"/>
          <p:cNvSpPr>
            <a:spLocks noGrp="1"/>
          </p:cNvSpPr>
          <p:nvPr>
            <p:ph idx="1"/>
          </p:nvPr>
        </p:nvSpPr>
        <p:spPr>
          <a:xfrm>
            <a:off x="-246171" y="1489718"/>
            <a:ext cx="9265480" cy="5312064"/>
          </a:xfrm>
        </p:spPr>
        <p:txBody>
          <a:bodyPr>
            <a:noAutofit/>
          </a:bodyPr>
          <a:lstStyle/>
          <a:p>
            <a:pPr marL="457200" lvl="1">
              <a:spcBef>
                <a:spcPts val="1600"/>
              </a:spcBef>
              <a:buFont typeface="Arial"/>
              <a:buChar char="•"/>
            </a:pPr>
            <a:r>
              <a:rPr lang="en-US" sz="2800" dirty="0" smtClean="0"/>
              <a:t>Demos, simulations and animations on YouTube </a:t>
            </a:r>
            <a:br>
              <a:rPr lang="en-US" sz="2800" dirty="0" smtClean="0"/>
            </a:br>
            <a:r>
              <a:rPr lang="en-US" sz="2800" dirty="0" smtClean="0">
                <a:hlinkClick r:id="rId3"/>
              </a:rPr>
              <a:t>CHM 315</a:t>
            </a:r>
            <a:r>
              <a:rPr lang="en-US" sz="2800" dirty="0" smtClean="0"/>
              <a:t> (free, no hazards, can pause/watch later, etc.) </a:t>
            </a:r>
            <a:br>
              <a:rPr lang="en-US" sz="2800" dirty="0" smtClean="0"/>
            </a:br>
            <a:r>
              <a:rPr lang="en-US" sz="2800" dirty="0" smtClean="0"/>
              <a:t>to find resources: </a:t>
            </a:r>
            <a:r>
              <a:rPr lang="en-US" sz="2800" dirty="0" smtClean="0">
                <a:hlinkClick r:id="rId4"/>
              </a:rPr>
              <a:t>MERLOT.org</a:t>
            </a:r>
            <a:endParaRPr lang="en-US" sz="2800" dirty="0" smtClean="0"/>
          </a:p>
          <a:p>
            <a:pPr marL="457200" lvl="1">
              <a:spcBef>
                <a:spcPts val="1600"/>
              </a:spcBef>
              <a:buFont typeface="Arial"/>
              <a:buChar char="•"/>
            </a:pPr>
            <a:r>
              <a:rPr lang="en-US" sz="2800" dirty="0" smtClean="0"/>
              <a:t>“Clickers” (CRS) </a:t>
            </a:r>
            <a:r>
              <a:rPr lang="en-US" sz="2800" dirty="0" smtClean="0">
                <a:hlinkClick r:id="rId5"/>
              </a:rPr>
              <a:t>www.clickerquestions.com</a:t>
            </a:r>
            <a:endParaRPr lang="en-US" sz="2800" dirty="0" smtClean="0"/>
          </a:p>
          <a:p>
            <a:pPr marL="457200" lvl="1">
              <a:spcBef>
                <a:spcPts val="1600"/>
              </a:spcBef>
              <a:buFont typeface="Arial"/>
              <a:buChar char="•"/>
            </a:pPr>
            <a:r>
              <a:rPr lang="en-US" sz="2800" dirty="0" err="1" smtClean="0"/>
              <a:t>Kahoot</a:t>
            </a:r>
            <a:r>
              <a:rPr lang="en-US" sz="2800" dirty="0" smtClean="0"/>
              <a:t> – gameshow-style M/C questions </a:t>
            </a:r>
            <a:br>
              <a:rPr lang="en-US" sz="2800" dirty="0" smtClean="0"/>
            </a:br>
            <a:r>
              <a:rPr lang="en-US" sz="2800" dirty="0" smtClean="0"/>
              <a:t>using mobile devices </a:t>
            </a:r>
            <a:r>
              <a:rPr lang="en-US" sz="2800" dirty="0" smtClean="0">
                <a:hlinkClick r:id="rId6"/>
              </a:rPr>
              <a:t>getkahoot.com</a:t>
            </a:r>
            <a:endParaRPr lang="en-US" sz="2800" dirty="0" smtClean="0"/>
          </a:p>
          <a:p>
            <a:pPr marL="457200" lvl="1">
              <a:spcBef>
                <a:spcPts val="1600"/>
              </a:spcBef>
              <a:buFont typeface="Arial"/>
              <a:buChar char="•"/>
            </a:pPr>
            <a:r>
              <a:rPr lang="en-US" sz="2800" dirty="0" err="1" smtClean="0"/>
              <a:t>TodaysMeet</a:t>
            </a:r>
            <a:r>
              <a:rPr lang="en-US" sz="2800" dirty="0" smtClean="0"/>
              <a:t> – smart phone chat tool</a:t>
            </a:r>
            <a:br>
              <a:rPr lang="en-US" sz="2800" dirty="0" smtClean="0"/>
            </a:br>
            <a:r>
              <a:rPr lang="en-US" sz="2800" dirty="0" smtClean="0">
                <a:hlinkClick r:id="rId7"/>
              </a:rPr>
              <a:t>todaysmeet.com/</a:t>
            </a:r>
            <a:r>
              <a:rPr lang="en-US" sz="2800" dirty="0" err="1" smtClean="0">
                <a:hlinkClick r:id="rId7"/>
              </a:rPr>
              <a:t>cppredesign</a:t>
            </a:r>
            <a:r>
              <a:rPr lang="en-US" sz="2800" dirty="0" smtClean="0"/>
              <a:t> </a:t>
            </a:r>
          </a:p>
          <a:p>
            <a:pPr marL="457200" lvl="1">
              <a:spcBef>
                <a:spcPts val="1600"/>
              </a:spcBef>
              <a:buFont typeface="Arial"/>
              <a:buChar char="•"/>
            </a:pPr>
            <a:r>
              <a:rPr lang="en-US" sz="2800" dirty="0" smtClean="0"/>
              <a:t>Class participation resources, including low-tech!</a:t>
            </a:r>
            <a:br>
              <a:rPr lang="en-US" sz="2800" dirty="0" smtClean="0"/>
            </a:br>
            <a:r>
              <a:rPr lang="en-US" sz="2800" dirty="0" smtClean="0">
                <a:hlinkClick r:id="rId8"/>
              </a:rPr>
              <a:t>www.stephenbrookfield.com</a:t>
            </a:r>
            <a:r>
              <a:rPr lang="en-US" sz="2800" dirty="0" smtClean="0"/>
              <a:t> (Workshop Materials link)</a:t>
            </a:r>
            <a:endParaRPr lang="en-US" sz="3200" dirty="0"/>
          </a:p>
        </p:txBody>
      </p:sp>
      <p:sp>
        <p:nvSpPr>
          <p:cNvPr id="7" name="TextBox 6"/>
          <p:cNvSpPr txBox="1"/>
          <p:nvPr/>
        </p:nvSpPr>
        <p:spPr>
          <a:xfrm>
            <a:off x="6668915" y="5235210"/>
            <a:ext cx="2174641" cy="307777"/>
          </a:xfrm>
          <a:prstGeom prst="rect">
            <a:avLst/>
          </a:prstGeom>
          <a:noFill/>
        </p:spPr>
        <p:txBody>
          <a:bodyPr wrap="square" rtlCol="0">
            <a:spAutoFit/>
          </a:bodyPr>
          <a:lstStyle/>
          <a:p>
            <a:r>
              <a:rPr lang="en-US" sz="1400" i="1" dirty="0" smtClean="0"/>
              <a:t>QR Code for </a:t>
            </a:r>
            <a:r>
              <a:rPr lang="en-US" sz="1400" i="1" dirty="0" err="1" smtClean="0"/>
              <a:t>TodaysMeet</a:t>
            </a:r>
            <a:endParaRPr lang="en-US" sz="1400" i="1" dirty="0"/>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18030" y="3826832"/>
            <a:ext cx="1417637" cy="136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01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183"/>
            <a:ext cx="8229600" cy="537816"/>
          </a:xfrm>
        </p:spPr>
        <p:txBody>
          <a:bodyPr>
            <a:normAutofit fontScale="90000"/>
          </a:bodyPr>
          <a:lstStyle/>
          <a:p>
            <a:r>
              <a:rPr lang="en-US" sz="3600" b="1" dirty="0" smtClean="0"/>
              <a:t>How can use of </a:t>
            </a:r>
            <a:r>
              <a:rPr lang="en-US" sz="3600" b="1" dirty="0" smtClean="0">
                <a:solidFill>
                  <a:srgbClr val="FF0000"/>
                </a:solidFill>
              </a:rPr>
              <a:t>TECHNOLOGY </a:t>
            </a:r>
            <a:r>
              <a:rPr lang="en-US" sz="3600" b="1" dirty="0" smtClean="0"/>
              <a:t>promote learning?</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8806141"/>
              </p:ext>
            </p:extLst>
          </p:nvPr>
        </p:nvGraphicFramePr>
        <p:xfrm>
          <a:off x="457200" y="1208871"/>
          <a:ext cx="8229600" cy="5602894"/>
        </p:xfrm>
        <a:graphic>
          <a:graphicData uri="http://schemas.openxmlformats.org/drawingml/2006/table">
            <a:tbl>
              <a:tblPr firstRow="1" bandRow="1">
                <a:tableStyleId>{C083E6E3-FA7D-4D7B-A595-EF9225AFEA82}</a:tableStyleId>
              </a:tblPr>
              <a:tblGrid>
                <a:gridCol w="2743200"/>
                <a:gridCol w="2743200"/>
                <a:gridCol w="2743200"/>
              </a:tblGrid>
              <a:tr h="1843212">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b="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buFont typeface="Arial"/>
                        <a:buNone/>
                      </a:pP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b="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54304">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05378">
                <a:tc>
                  <a:txBody>
                    <a:bodyPr/>
                    <a:lstStyle/>
                    <a:p>
                      <a:pPr algn="ctr">
                        <a:buFont typeface="Arial"/>
                        <a:buNone/>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739553" y="1402337"/>
            <a:ext cx="2118686" cy="923330"/>
          </a:xfrm>
          <a:prstGeom prst="rect">
            <a:avLst/>
          </a:prstGeom>
          <a:noFill/>
        </p:spPr>
        <p:txBody>
          <a:bodyPr wrap="square" rtlCol="0">
            <a:spAutoFit/>
          </a:bodyPr>
          <a:lstStyle/>
          <a:p>
            <a:pPr algn="ctr"/>
            <a:r>
              <a:rPr lang="en-US" b="1" dirty="0" smtClean="0"/>
              <a:t>Well-organized professor</a:t>
            </a:r>
            <a:endParaRPr lang="en-US" dirty="0" smtClean="0"/>
          </a:p>
          <a:p>
            <a:endParaRPr lang="en-US" dirty="0"/>
          </a:p>
        </p:txBody>
      </p:sp>
      <p:sp>
        <p:nvSpPr>
          <p:cNvPr id="6" name="TextBox 5"/>
          <p:cNvSpPr txBox="1"/>
          <p:nvPr/>
        </p:nvSpPr>
        <p:spPr>
          <a:xfrm>
            <a:off x="842304" y="2189122"/>
            <a:ext cx="1913184" cy="646331"/>
          </a:xfrm>
          <a:prstGeom prst="rect">
            <a:avLst/>
          </a:prstGeom>
          <a:noFill/>
        </p:spPr>
        <p:txBody>
          <a:bodyPr wrap="square" rtlCol="0">
            <a:spAutoFit/>
          </a:bodyPr>
          <a:lstStyle/>
          <a:p>
            <a:pPr algn="ctr"/>
            <a:r>
              <a:rPr lang="en-US" i="1" dirty="0" smtClean="0"/>
              <a:t>makes material accessible</a:t>
            </a:r>
            <a:endParaRPr lang="en-US" i="1" dirty="0"/>
          </a:p>
        </p:txBody>
      </p:sp>
      <p:sp>
        <p:nvSpPr>
          <p:cNvPr id="7" name="TextBox 6"/>
          <p:cNvSpPr txBox="1"/>
          <p:nvPr/>
        </p:nvSpPr>
        <p:spPr>
          <a:xfrm>
            <a:off x="3117219" y="1402337"/>
            <a:ext cx="2737225" cy="646331"/>
          </a:xfrm>
          <a:prstGeom prst="rect">
            <a:avLst/>
          </a:prstGeom>
          <a:noFill/>
        </p:spPr>
        <p:txBody>
          <a:bodyPr wrap="square" rtlCol="0">
            <a:spAutoFit/>
          </a:bodyPr>
          <a:lstStyle/>
          <a:p>
            <a:pPr algn="ctr">
              <a:defRPr/>
            </a:pPr>
            <a:r>
              <a:rPr lang="en-US" b="1" dirty="0"/>
              <a:t>Engaging lecture presentation</a:t>
            </a:r>
            <a:r>
              <a:rPr lang="en-US" b="1" dirty="0" smtClean="0"/>
              <a:t> </a:t>
            </a:r>
            <a:endParaRPr lang="en-US" b="1" dirty="0"/>
          </a:p>
        </p:txBody>
      </p:sp>
      <p:sp>
        <p:nvSpPr>
          <p:cNvPr id="8" name="TextBox 7"/>
          <p:cNvSpPr txBox="1"/>
          <p:nvPr/>
        </p:nvSpPr>
        <p:spPr>
          <a:xfrm>
            <a:off x="3286347" y="2189122"/>
            <a:ext cx="2398968" cy="646331"/>
          </a:xfrm>
          <a:prstGeom prst="rect">
            <a:avLst/>
          </a:prstGeom>
          <a:noFill/>
        </p:spPr>
        <p:txBody>
          <a:bodyPr wrap="square" rtlCol="0">
            <a:spAutoFit/>
          </a:bodyPr>
          <a:lstStyle/>
          <a:p>
            <a:pPr algn="ctr"/>
            <a:r>
              <a:rPr lang="en-US" i="1" dirty="0" smtClean="0"/>
              <a:t>keeps students active and focused</a:t>
            </a:r>
            <a:endParaRPr lang="en-US" b="1" i="1" dirty="0" smtClean="0"/>
          </a:p>
        </p:txBody>
      </p:sp>
      <p:sp>
        <p:nvSpPr>
          <p:cNvPr id="10" name="TextBox 9"/>
          <p:cNvSpPr txBox="1"/>
          <p:nvPr/>
        </p:nvSpPr>
        <p:spPr>
          <a:xfrm>
            <a:off x="5962640" y="1402337"/>
            <a:ext cx="2614295" cy="646331"/>
          </a:xfrm>
          <a:prstGeom prst="rect">
            <a:avLst/>
          </a:prstGeom>
          <a:noFill/>
        </p:spPr>
        <p:txBody>
          <a:bodyPr wrap="square" rtlCol="0">
            <a:spAutoFit/>
          </a:bodyPr>
          <a:lstStyle/>
          <a:p>
            <a:pPr algn="ctr">
              <a:defRPr/>
            </a:pPr>
            <a:r>
              <a:rPr lang="en-US" b="1" dirty="0"/>
              <a:t>Variety of teaching methods </a:t>
            </a:r>
            <a:r>
              <a:rPr lang="en-US" b="1" dirty="0" smtClean="0"/>
              <a:t>employed</a:t>
            </a:r>
            <a:endParaRPr lang="en-US" b="1" dirty="0"/>
          </a:p>
        </p:txBody>
      </p:sp>
      <p:sp>
        <p:nvSpPr>
          <p:cNvPr id="11" name="TextBox 10"/>
          <p:cNvSpPr txBox="1"/>
          <p:nvPr/>
        </p:nvSpPr>
        <p:spPr>
          <a:xfrm>
            <a:off x="5962640" y="2189122"/>
            <a:ext cx="2626553" cy="646331"/>
          </a:xfrm>
          <a:prstGeom prst="rect">
            <a:avLst/>
          </a:prstGeom>
          <a:noFill/>
        </p:spPr>
        <p:txBody>
          <a:bodyPr wrap="none" rtlCol="0">
            <a:spAutoFit/>
          </a:bodyPr>
          <a:lstStyle/>
          <a:p>
            <a:pPr algn="ctr"/>
            <a:r>
              <a:rPr lang="en-US" b="1" i="1" dirty="0" smtClean="0"/>
              <a:t> </a:t>
            </a:r>
            <a:r>
              <a:rPr lang="en-US" i="1" dirty="0"/>
              <a:t>audio, visual, hands-on</a:t>
            </a:r>
          </a:p>
          <a:p>
            <a:pPr algn="ctr"/>
            <a:r>
              <a:rPr lang="en-US" i="1" dirty="0" smtClean="0"/>
              <a:t>interaction </a:t>
            </a:r>
            <a:r>
              <a:rPr lang="en-US" i="1" dirty="0"/>
              <a:t>with material</a:t>
            </a:r>
          </a:p>
        </p:txBody>
      </p:sp>
      <p:sp>
        <p:nvSpPr>
          <p:cNvPr id="12" name="TextBox 11"/>
          <p:cNvSpPr txBox="1"/>
          <p:nvPr/>
        </p:nvSpPr>
        <p:spPr>
          <a:xfrm>
            <a:off x="284480" y="3051468"/>
            <a:ext cx="3028833" cy="923330"/>
          </a:xfrm>
          <a:prstGeom prst="rect">
            <a:avLst/>
          </a:prstGeom>
          <a:noFill/>
        </p:spPr>
        <p:txBody>
          <a:bodyPr wrap="square" rtlCol="0">
            <a:spAutoFit/>
          </a:bodyPr>
          <a:lstStyle/>
          <a:p>
            <a:pPr algn="ctr">
              <a:defRPr/>
            </a:pPr>
            <a:r>
              <a:rPr lang="en-US" b="1" dirty="0"/>
              <a:t>Well-defined learning outcomes and clear expectations</a:t>
            </a:r>
            <a:r>
              <a:rPr lang="en-US" b="1" dirty="0" smtClean="0"/>
              <a:t> </a:t>
            </a:r>
            <a:endParaRPr lang="en-US" b="1" dirty="0"/>
          </a:p>
        </p:txBody>
      </p:sp>
      <p:sp>
        <p:nvSpPr>
          <p:cNvPr id="13" name="TextBox 12"/>
          <p:cNvSpPr txBox="1"/>
          <p:nvPr/>
        </p:nvSpPr>
        <p:spPr>
          <a:xfrm>
            <a:off x="433316" y="4063727"/>
            <a:ext cx="2731161" cy="646331"/>
          </a:xfrm>
          <a:prstGeom prst="rect">
            <a:avLst/>
          </a:prstGeom>
          <a:noFill/>
        </p:spPr>
        <p:txBody>
          <a:bodyPr wrap="square" rtlCol="0">
            <a:spAutoFit/>
          </a:bodyPr>
          <a:lstStyle/>
          <a:p>
            <a:pPr algn="ctr"/>
            <a:r>
              <a:rPr lang="en-US" i="1" dirty="0" smtClean="0"/>
              <a:t>know what the goal is and how to achieve it</a:t>
            </a:r>
          </a:p>
        </p:txBody>
      </p:sp>
      <p:sp>
        <p:nvSpPr>
          <p:cNvPr id="14" name="TextBox 13"/>
          <p:cNvSpPr txBox="1"/>
          <p:nvPr/>
        </p:nvSpPr>
        <p:spPr>
          <a:xfrm>
            <a:off x="3340222" y="3051468"/>
            <a:ext cx="2345093" cy="923330"/>
          </a:xfrm>
          <a:prstGeom prst="rect">
            <a:avLst/>
          </a:prstGeom>
          <a:noFill/>
        </p:spPr>
        <p:txBody>
          <a:bodyPr wrap="square" rtlCol="0">
            <a:spAutoFit/>
          </a:bodyPr>
          <a:lstStyle/>
          <a:p>
            <a:pPr algn="ctr">
              <a:defRPr/>
            </a:pPr>
            <a:r>
              <a:rPr lang="en-US" b="1" dirty="0"/>
              <a:t>Professor cares about </a:t>
            </a:r>
            <a:r>
              <a:rPr lang="en-US" b="1" dirty="0" smtClean="0"/>
              <a:t>student’s </a:t>
            </a:r>
            <a:r>
              <a:rPr lang="en-US" b="1" dirty="0"/>
              <a:t>learning</a:t>
            </a:r>
            <a:r>
              <a:rPr lang="en-US" b="1" dirty="0" smtClean="0"/>
              <a:t> </a:t>
            </a:r>
            <a:endParaRPr lang="en-US" b="1" dirty="0"/>
          </a:p>
        </p:txBody>
      </p:sp>
      <p:sp>
        <p:nvSpPr>
          <p:cNvPr id="15" name="TextBox 14"/>
          <p:cNvSpPr txBox="1"/>
          <p:nvPr/>
        </p:nvSpPr>
        <p:spPr>
          <a:xfrm>
            <a:off x="3441258" y="4063727"/>
            <a:ext cx="2089146" cy="646331"/>
          </a:xfrm>
          <a:prstGeom prst="rect">
            <a:avLst/>
          </a:prstGeom>
          <a:noFill/>
        </p:spPr>
        <p:txBody>
          <a:bodyPr wrap="none" rtlCol="0">
            <a:spAutoFit/>
          </a:bodyPr>
          <a:lstStyle/>
          <a:p>
            <a:pPr algn="ctr"/>
            <a:r>
              <a:rPr lang="en-US" i="1" dirty="0" smtClean="0"/>
              <a:t>Should this matter? </a:t>
            </a:r>
            <a:br>
              <a:rPr lang="en-US" i="1" dirty="0" smtClean="0"/>
            </a:br>
            <a:r>
              <a:rPr lang="en-US" i="1" dirty="0" smtClean="0"/>
              <a:t>Why does it?</a:t>
            </a:r>
          </a:p>
        </p:txBody>
      </p:sp>
      <p:sp>
        <p:nvSpPr>
          <p:cNvPr id="16" name="TextBox 15"/>
          <p:cNvSpPr txBox="1"/>
          <p:nvPr/>
        </p:nvSpPr>
        <p:spPr>
          <a:xfrm>
            <a:off x="6047337" y="3051468"/>
            <a:ext cx="2444900" cy="646331"/>
          </a:xfrm>
          <a:prstGeom prst="rect">
            <a:avLst/>
          </a:prstGeom>
          <a:noFill/>
        </p:spPr>
        <p:txBody>
          <a:bodyPr wrap="square" rtlCol="0">
            <a:spAutoFit/>
          </a:bodyPr>
          <a:lstStyle/>
          <a:p>
            <a:pPr algn="ctr">
              <a:defRPr/>
            </a:pPr>
            <a:r>
              <a:rPr lang="en-US" b="1" dirty="0"/>
              <a:t>Abundant and timely feedback </a:t>
            </a:r>
            <a:r>
              <a:rPr lang="en-US" b="1" dirty="0" smtClean="0"/>
              <a:t>provided</a:t>
            </a:r>
            <a:endParaRPr lang="en-US" b="1" dirty="0"/>
          </a:p>
        </p:txBody>
      </p:sp>
      <p:sp>
        <p:nvSpPr>
          <p:cNvPr id="17" name="TextBox 16"/>
          <p:cNvSpPr txBox="1"/>
          <p:nvPr/>
        </p:nvSpPr>
        <p:spPr>
          <a:xfrm>
            <a:off x="6217708" y="4063727"/>
            <a:ext cx="2104159" cy="646331"/>
          </a:xfrm>
          <a:prstGeom prst="rect">
            <a:avLst/>
          </a:prstGeom>
          <a:noFill/>
        </p:spPr>
        <p:txBody>
          <a:bodyPr wrap="square" rtlCol="0">
            <a:spAutoFit/>
          </a:bodyPr>
          <a:lstStyle/>
          <a:p>
            <a:pPr algn="ctr"/>
            <a:r>
              <a:rPr lang="en-US" i="1" dirty="0" smtClean="0"/>
              <a:t>assessment, keep on track, improve</a:t>
            </a:r>
          </a:p>
        </p:txBody>
      </p:sp>
      <p:sp>
        <p:nvSpPr>
          <p:cNvPr id="18" name="TextBox 17"/>
          <p:cNvSpPr txBox="1"/>
          <p:nvPr/>
        </p:nvSpPr>
        <p:spPr>
          <a:xfrm>
            <a:off x="546935" y="5260653"/>
            <a:ext cx="2570284" cy="646331"/>
          </a:xfrm>
          <a:prstGeom prst="rect">
            <a:avLst/>
          </a:prstGeom>
          <a:noFill/>
        </p:spPr>
        <p:txBody>
          <a:bodyPr wrap="square" rtlCol="0">
            <a:spAutoFit/>
          </a:bodyPr>
          <a:lstStyle/>
          <a:p>
            <a:pPr algn="ctr">
              <a:buFont typeface="Arial"/>
              <a:buNone/>
            </a:pPr>
            <a:r>
              <a:rPr lang="en-US" b="1" dirty="0">
                <a:solidFill>
                  <a:schemeClr val="bg1">
                    <a:lumMod val="50000"/>
                  </a:schemeClr>
                </a:solidFill>
              </a:rPr>
              <a:t>Student has interest in subject matter</a:t>
            </a:r>
            <a:r>
              <a:rPr lang="en-US" b="1" dirty="0" smtClean="0">
                <a:solidFill>
                  <a:schemeClr val="bg1">
                    <a:lumMod val="50000"/>
                  </a:schemeClr>
                </a:solidFill>
              </a:rPr>
              <a:t> </a:t>
            </a:r>
            <a:endParaRPr lang="en-US" b="1" dirty="0">
              <a:solidFill>
                <a:schemeClr val="bg1">
                  <a:lumMod val="50000"/>
                </a:schemeClr>
              </a:solidFill>
            </a:endParaRPr>
          </a:p>
        </p:txBody>
      </p:sp>
      <p:sp>
        <p:nvSpPr>
          <p:cNvPr id="19" name="TextBox 18"/>
          <p:cNvSpPr txBox="1"/>
          <p:nvPr/>
        </p:nvSpPr>
        <p:spPr>
          <a:xfrm>
            <a:off x="546934" y="5933167"/>
            <a:ext cx="2503925" cy="646331"/>
          </a:xfrm>
          <a:prstGeom prst="rect">
            <a:avLst/>
          </a:prstGeom>
          <a:noFill/>
        </p:spPr>
        <p:txBody>
          <a:bodyPr wrap="square" rtlCol="0">
            <a:spAutoFit/>
          </a:bodyPr>
          <a:lstStyle/>
          <a:p>
            <a:pPr algn="ctr"/>
            <a:r>
              <a:rPr lang="en-US" i="1" dirty="0">
                <a:solidFill>
                  <a:schemeClr val="bg1">
                    <a:lumMod val="50000"/>
                  </a:schemeClr>
                </a:solidFill>
              </a:rPr>
              <a:t>willing to commit and</a:t>
            </a:r>
          </a:p>
          <a:p>
            <a:pPr algn="ctr"/>
            <a:r>
              <a:rPr lang="en-US" i="1" dirty="0">
                <a:solidFill>
                  <a:schemeClr val="bg1">
                    <a:lumMod val="50000"/>
                  </a:schemeClr>
                </a:solidFill>
              </a:rPr>
              <a:t>“productive persistence”</a:t>
            </a:r>
          </a:p>
        </p:txBody>
      </p:sp>
      <p:sp>
        <p:nvSpPr>
          <p:cNvPr id="20" name="TextBox 19"/>
          <p:cNvSpPr txBox="1"/>
          <p:nvPr/>
        </p:nvSpPr>
        <p:spPr>
          <a:xfrm>
            <a:off x="3340222" y="5260653"/>
            <a:ext cx="2291219" cy="923330"/>
          </a:xfrm>
          <a:prstGeom prst="rect">
            <a:avLst/>
          </a:prstGeom>
          <a:noFill/>
        </p:spPr>
        <p:txBody>
          <a:bodyPr wrap="square" rtlCol="0">
            <a:spAutoFit/>
          </a:bodyPr>
          <a:lstStyle/>
          <a:p>
            <a:pPr algn="ctr">
              <a:defRPr/>
            </a:pPr>
            <a:r>
              <a:rPr lang="en-US" b="1" dirty="0">
                <a:solidFill>
                  <a:schemeClr val="bg1">
                    <a:lumMod val="50000"/>
                  </a:schemeClr>
                </a:solidFill>
              </a:rPr>
              <a:t>Reasonable work/academic schedule</a:t>
            </a:r>
            <a:r>
              <a:rPr lang="en-US" b="1" dirty="0" smtClean="0">
                <a:solidFill>
                  <a:schemeClr val="bg1">
                    <a:lumMod val="50000"/>
                  </a:schemeClr>
                </a:solidFill>
              </a:rPr>
              <a:t> </a:t>
            </a:r>
            <a:endParaRPr lang="en-US" b="1" dirty="0">
              <a:solidFill>
                <a:schemeClr val="bg1">
                  <a:lumMod val="50000"/>
                </a:schemeClr>
              </a:solidFill>
            </a:endParaRPr>
          </a:p>
        </p:txBody>
      </p:sp>
      <p:sp>
        <p:nvSpPr>
          <p:cNvPr id="21" name="TextBox 20"/>
          <p:cNvSpPr txBox="1"/>
          <p:nvPr/>
        </p:nvSpPr>
        <p:spPr>
          <a:xfrm>
            <a:off x="3229065" y="6106903"/>
            <a:ext cx="2513532" cy="646331"/>
          </a:xfrm>
          <a:prstGeom prst="rect">
            <a:avLst/>
          </a:prstGeom>
          <a:noFill/>
        </p:spPr>
        <p:txBody>
          <a:bodyPr wrap="square" rtlCol="0">
            <a:spAutoFit/>
          </a:bodyPr>
          <a:lstStyle/>
          <a:p>
            <a:pPr algn="ctr"/>
            <a:r>
              <a:rPr lang="en-US" i="1" dirty="0" smtClean="0">
                <a:solidFill>
                  <a:schemeClr val="bg1">
                    <a:lumMod val="50000"/>
                  </a:schemeClr>
                </a:solidFill>
              </a:rPr>
              <a:t>time available to dedicate to class work</a:t>
            </a:r>
          </a:p>
        </p:txBody>
      </p:sp>
      <p:sp>
        <p:nvSpPr>
          <p:cNvPr id="22" name="TextBox 21"/>
          <p:cNvSpPr txBox="1"/>
          <p:nvPr/>
        </p:nvSpPr>
        <p:spPr>
          <a:xfrm>
            <a:off x="6118703" y="5260653"/>
            <a:ext cx="2302169" cy="646331"/>
          </a:xfrm>
          <a:prstGeom prst="rect">
            <a:avLst/>
          </a:prstGeom>
          <a:noFill/>
        </p:spPr>
        <p:txBody>
          <a:bodyPr wrap="none" rtlCol="0">
            <a:spAutoFit/>
          </a:bodyPr>
          <a:lstStyle/>
          <a:p>
            <a:pPr algn="ctr">
              <a:defRPr/>
            </a:pPr>
            <a:r>
              <a:rPr lang="en-US" b="1" dirty="0">
                <a:solidFill>
                  <a:schemeClr val="bg1">
                    <a:lumMod val="50000"/>
                  </a:schemeClr>
                </a:solidFill>
              </a:rPr>
              <a:t>Student is healthy: </a:t>
            </a:r>
            <a:br>
              <a:rPr lang="en-US" b="1" dirty="0">
                <a:solidFill>
                  <a:schemeClr val="bg1">
                    <a:lumMod val="50000"/>
                  </a:schemeClr>
                </a:solidFill>
              </a:rPr>
            </a:br>
            <a:r>
              <a:rPr lang="en-US" b="1" dirty="0">
                <a:solidFill>
                  <a:schemeClr val="bg1">
                    <a:lumMod val="50000"/>
                  </a:schemeClr>
                </a:solidFill>
              </a:rPr>
              <a:t>sleep/diet/exercise</a:t>
            </a:r>
            <a:r>
              <a:rPr lang="en-US" b="1" dirty="0" smtClean="0">
                <a:solidFill>
                  <a:schemeClr val="bg1">
                    <a:lumMod val="50000"/>
                  </a:schemeClr>
                </a:solidFill>
              </a:rPr>
              <a:t> </a:t>
            </a:r>
            <a:endParaRPr lang="en-US" b="1" dirty="0">
              <a:solidFill>
                <a:schemeClr val="bg1">
                  <a:lumMod val="50000"/>
                </a:schemeClr>
              </a:solidFill>
            </a:endParaRPr>
          </a:p>
        </p:txBody>
      </p:sp>
      <p:sp>
        <p:nvSpPr>
          <p:cNvPr id="23" name="TextBox 22"/>
          <p:cNvSpPr txBox="1"/>
          <p:nvPr/>
        </p:nvSpPr>
        <p:spPr>
          <a:xfrm>
            <a:off x="6185083" y="6071666"/>
            <a:ext cx="2169409" cy="369332"/>
          </a:xfrm>
          <a:prstGeom prst="rect">
            <a:avLst/>
          </a:prstGeom>
          <a:noFill/>
        </p:spPr>
        <p:txBody>
          <a:bodyPr wrap="none" rtlCol="0">
            <a:spAutoFit/>
          </a:bodyPr>
          <a:lstStyle/>
          <a:p>
            <a:pPr algn="ctr"/>
            <a:r>
              <a:rPr lang="en-US" i="1" dirty="0" smtClean="0">
                <a:solidFill>
                  <a:schemeClr val="bg1">
                    <a:lumMod val="50000"/>
                  </a:schemeClr>
                </a:solidFill>
              </a:rPr>
              <a:t>receptive mind/body</a:t>
            </a:r>
          </a:p>
        </p:txBody>
      </p:sp>
      <p:sp>
        <p:nvSpPr>
          <p:cNvPr id="24" name="TextBox 23"/>
          <p:cNvSpPr txBox="1"/>
          <p:nvPr/>
        </p:nvSpPr>
        <p:spPr>
          <a:xfrm>
            <a:off x="3229065" y="4640611"/>
            <a:ext cx="2625379" cy="369332"/>
          </a:xfrm>
          <a:prstGeom prst="rect">
            <a:avLst/>
          </a:prstGeom>
          <a:noFill/>
        </p:spPr>
        <p:txBody>
          <a:bodyPr wrap="square" rtlCol="0">
            <a:spAutoFit/>
          </a:bodyPr>
          <a:lstStyle/>
          <a:p>
            <a:pPr algn="ctr"/>
            <a:r>
              <a:rPr lang="en-US" b="1" i="1" dirty="0" smtClean="0"/>
              <a:t>Affective Domain</a:t>
            </a:r>
          </a:p>
        </p:txBody>
      </p:sp>
      <p:sp>
        <p:nvSpPr>
          <p:cNvPr id="25" name="Rectangle 24"/>
          <p:cNvSpPr/>
          <p:nvPr/>
        </p:nvSpPr>
        <p:spPr>
          <a:xfrm>
            <a:off x="433317" y="1226812"/>
            <a:ext cx="8253484" cy="3926705"/>
          </a:xfrm>
          <a:prstGeom prst="rect">
            <a:avLst/>
          </a:prstGeom>
          <a:noFill/>
          <a:ln w="1016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80188"/>
            <a:ext cx="9129717" cy="819151"/>
          </a:xfrm>
        </p:spPr>
        <p:txBody>
          <a:bodyPr>
            <a:noAutofit/>
          </a:bodyPr>
          <a:lstStyle/>
          <a:p>
            <a:r>
              <a:rPr lang="en-US" sz="4000" b="1" dirty="0" smtClean="0"/>
              <a:t>Technologies</a:t>
            </a:r>
            <a:r>
              <a:rPr lang="en-US" sz="4000" b="1" dirty="0"/>
              <a:t> </a:t>
            </a:r>
            <a:r>
              <a:rPr lang="en-US" sz="4000" b="1" dirty="0" smtClean="0"/>
              <a:t>for Classroom Engagement</a:t>
            </a:r>
            <a:endParaRPr lang="en-US" sz="4000" b="1" dirty="0"/>
          </a:p>
        </p:txBody>
      </p:sp>
      <p:sp>
        <p:nvSpPr>
          <p:cNvPr id="3" name="Text Placeholder 2"/>
          <p:cNvSpPr>
            <a:spLocks noGrp="1"/>
          </p:cNvSpPr>
          <p:nvPr>
            <p:ph type="body" idx="1"/>
          </p:nvPr>
        </p:nvSpPr>
        <p:spPr>
          <a:xfrm>
            <a:off x="35717" y="1693718"/>
            <a:ext cx="4214166" cy="4937364"/>
          </a:xfrm>
        </p:spPr>
        <p:txBody>
          <a:bodyPr/>
          <a:lstStyle/>
          <a:p>
            <a:pPr marL="0" indent="0">
              <a:buNone/>
            </a:pPr>
            <a:r>
              <a:rPr lang="en-US" sz="2800" b="1" dirty="0" err="1" smtClean="0">
                <a:solidFill>
                  <a:schemeClr val="tx1"/>
                </a:solidFill>
              </a:rPr>
              <a:t>iClicker</a:t>
            </a:r>
            <a:r>
              <a:rPr lang="en-US" sz="2800" b="1" dirty="0" smtClean="0">
                <a:solidFill>
                  <a:schemeClr val="tx1"/>
                </a:solidFill>
              </a:rPr>
              <a:t> (CRS) </a:t>
            </a:r>
          </a:p>
          <a:p>
            <a:pPr marL="285750" indent="-285750">
              <a:lnSpc>
                <a:spcPct val="150000"/>
              </a:lnSpc>
              <a:buFont typeface="Arial" panose="020B0604020202020204" pitchFamily="34" charset="0"/>
              <a:buChar char="•"/>
            </a:pPr>
            <a:r>
              <a:rPr lang="en-US" sz="2800" dirty="0" smtClean="0">
                <a:solidFill>
                  <a:schemeClr val="tx1"/>
                </a:solidFill>
              </a:rPr>
              <a:t>transition/wrap-up</a:t>
            </a:r>
            <a:endParaRPr lang="en-US" sz="2800" dirty="0"/>
          </a:p>
          <a:p>
            <a:pPr marL="285750" indent="-285750">
              <a:lnSpc>
                <a:spcPct val="150000"/>
              </a:lnSpc>
              <a:buFont typeface="Arial" panose="020B0604020202020204" pitchFamily="34" charset="0"/>
              <a:buChar char="•"/>
            </a:pPr>
            <a:r>
              <a:rPr lang="en-US" sz="2800" dirty="0" smtClean="0">
                <a:solidFill>
                  <a:schemeClr val="tx1"/>
                </a:solidFill>
              </a:rPr>
              <a:t>formative assessment</a:t>
            </a:r>
          </a:p>
          <a:p>
            <a:pPr marL="285750" indent="-285750">
              <a:lnSpc>
                <a:spcPct val="150000"/>
              </a:lnSpc>
              <a:buFont typeface="Arial" panose="020B0604020202020204" pitchFamily="34" charset="0"/>
              <a:buChar char="•"/>
            </a:pPr>
            <a:r>
              <a:rPr lang="en-US" sz="2800" dirty="0" smtClean="0">
                <a:solidFill>
                  <a:schemeClr val="tx1"/>
                </a:solidFill>
              </a:rPr>
              <a:t>exam review</a:t>
            </a:r>
          </a:p>
          <a:p>
            <a:pPr marL="285750" indent="-285750">
              <a:buFont typeface="Arial" panose="020B0604020202020204" pitchFamily="34" charset="0"/>
              <a:buChar char="•"/>
            </a:pP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8731" y="1693718"/>
            <a:ext cx="4900986" cy="357842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 y="4917982"/>
            <a:ext cx="9131300" cy="2023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558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593" y="1735281"/>
            <a:ext cx="5546797" cy="4613563"/>
          </a:xfrm>
        </p:spPr>
        <p:txBody>
          <a:bodyPr>
            <a:normAutofit/>
          </a:bodyPr>
          <a:lstStyle/>
          <a:p>
            <a:pPr marL="0" lvl="1" indent="0">
              <a:spcBef>
                <a:spcPts val="1200"/>
              </a:spcBef>
              <a:spcAft>
                <a:spcPts val="600"/>
              </a:spcAft>
              <a:buClr>
                <a:schemeClr val="accent3"/>
              </a:buClr>
              <a:buSzPct val="95000"/>
              <a:buNone/>
            </a:pPr>
            <a:r>
              <a:rPr lang="en-US" sz="2800" b="1" dirty="0" err="1" smtClean="0"/>
              <a:t>TodaysMeet</a:t>
            </a:r>
            <a:endParaRPr lang="en-US" sz="2800" b="1" dirty="0" smtClean="0"/>
          </a:p>
          <a:p>
            <a:pPr marL="457200" lvl="1" indent="-457200">
              <a:spcBef>
                <a:spcPts val="1200"/>
              </a:spcBef>
              <a:spcAft>
                <a:spcPts val="600"/>
              </a:spcAft>
              <a:buClr>
                <a:schemeClr val="accent3"/>
              </a:buClr>
              <a:buSzPct val="95000"/>
              <a:buFont typeface="Arial" panose="020B0604020202020204" pitchFamily="34" charset="0"/>
              <a:buChar char="•"/>
            </a:pPr>
            <a:r>
              <a:rPr lang="en-US" sz="2800" dirty="0" smtClean="0"/>
              <a:t>smart </a:t>
            </a:r>
            <a:r>
              <a:rPr lang="en-US" sz="2800" dirty="0"/>
              <a:t>phone chat </a:t>
            </a:r>
            <a:r>
              <a:rPr lang="en-US" sz="2800" dirty="0" smtClean="0"/>
              <a:t>tool</a:t>
            </a:r>
          </a:p>
          <a:p>
            <a:pPr marL="457200" lvl="1" indent="-457200">
              <a:spcBef>
                <a:spcPts val="1200"/>
              </a:spcBef>
              <a:spcAft>
                <a:spcPts val="600"/>
              </a:spcAft>
              <a:buClr>
                <a:schemeClr val="accent3"/>
              </a:buClr>
              <a:buSzPct val="95000"/>
              <a:buFont typeface="Arial" panose="020B0604020202020204" pitchFamily="34" charset="0"/>
              <a:buChar char="•"/>
            </a:pPr>
            <a:r>
              <a:rPr lang="en-US" sz="2800" dirty="0" smtClean="0">
                <a:hlinkClick r:id="rId2"/>
              </a:rPr>
              <a:t>todaysmeet.com/</a:t>
            </a:r>
            <a:r>
              <a:rPr lang="en-US" sz="2800" dirty="0" err="1" smtClean="0">
                <a:hlinkClick r:id="rId2"/>
              </a:rPr>
              <a:t>cppredesign</a:t>
            </a:r>
            <a:r>
              <a:rPr lang="en-US" sz="2800" dirty="0" smtClean="0"/>
              <a:t> </a:t>
            </a:r>
            <a:endParaRPr lang="en-US" sz="2800" dirty="0"/>
          </a:p>
          <a:p>
            <a:pPr marL="0" indent="0">
              <a:lnSpc>
                <a:spcPct val="100000"/>
              </a:lnSpc>
              <a:spcBef>
                <a:spcPts val="1200"/>
              </a:spcBef>
              <a:spcAft>
                <a:spcPts val="600"/>
              </a:spcAft>
              <a:buNone/>
            </a:pPr>
            <a:endParaRPr lang="en-US" sz="2800" dirty="0" smtClean="0">
              <a:solidFill>
                <a:schemeClr val="tx1"/>
              </a:solidFill>
            </a:endParaRPr>
          </a:p>
        </p:txBody>
      </p:sp>
      <p:sp>
        <p:nvSpPr>
          <p:cNvPr id="8" name="TextBox 7"/>
          <p:cNvSpPr txBox="1"/>
          <p:nvPr/>
        </p:nvSpPr>
        <p:spPr>
          <a:xfrm>
            <a:off x="6436520" y="5181601"/>
            <a:ext cx="184731" cy="369332"/>
          </a:xfrm>
          <a:prstGeom prst="rect">
            <a:avLst/>
          </a:prstGeom>
          <a:noFill/>
        </p:spPr>
        <p:txBody>
          <a:bodyPr wrap="none" rtlCol="0">
            <a:spAutoFit/>
          </a:bodyPr>
          <a:lstStyle/>
          <a:p>
            <a:endParaRPr lang="en-US" dirty="0"/>
          </a:p>
        </p:txBody>
      </p:sp>
      <p:sp>
        <p:nvSpPr>
          <p:cNvPr id="9" name="Title 1"/>
          <p:cNvSpPr txBox="1">
            <a:spLocks/>
          </p:cNvSpPr>
          <p:nvPr/>
        </p:nvSpPr>
        <p:spPr>
          <a:xfrm>
            <a:off x="-1" y="852925"/>
            <a:ext cx="9129717" cy="819151"/>
          </a:xfrm>
          <a:prstGeom prst="rect">
            <a:avLst/>
          </a:prstGeom>
        </p:spPr>
        <p:txBody>
          <a:bodyPr vert="horz" lIns="91425" tIns="91425" rIns="91425" bIns="91425" anchor="t" anchorCtr="0">
            <a:noAutofit/>
          </a:bodyPr>
          <a:lstStyle>
            <a:lvl1pPr lvl="0" algn="l" rtl="0" eaLnBrk="1" latinLnBrk="0" hangingPunct="1">
              <a:spcBef>
                <a:spcPts val="0"/>
              </a:spcBef>
              <a:buNone/>
              <a:defRPr kumimoji="0" sz="5000" b="0" i="0" u="none" kern="1200">
                <a:ln>
                  <a:noFill/>
                </a:ln>
                <a:solidFill>
                  <a:schemeClr val="tx2"/>
                </a:solidFill>
                <a:effectLst/>
                <a:latin typeface="+mj-lt"/>
                <a:ea typeface="+mj-ea"/>
                <a:cs typeface="+mj-cs"/>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pPr defTabSz="914400"/>
            <a:r>
              <a:rPr lang="en-US" sz="4000" b="1" dirty="0" smtClean="0"/>
              <a:t>Technologies for Classroom Engagement</a:t>
            </a:r>
            <a:endParaRPr lang="en-US" sz="4000" b="1" dirty="0"/>
          </a:p>
        </p:txBody>
      </p:sp>
      <p:sp>
        <p:nvSpPr>
          <p:cNvPr id="10" name="TextBox 9"/>
          <p:cNvSpPr txBox="1"/>
          <p:nvPr/>
        </p:nvSpPr>
        <p:spPr>
          <a:xfrm>
            <a:off x="6853238" y="2001613"/>
            <a:ext cx="2174641" cy="830997"/>
          </a:xfrm>
          <a:prstGeom prst="rect">
            <a:avLst/>
          </a:prstGeom>
          <a:noFill/>
        </p:spPr>
        <p:txBody>
          <a:bodyPr wrap="square" rtlCol="0">
            <a:spAutoFit/>
          </a:bodyPr>
          <a:lstStyle/>
          <a:p>
            <a:pPr algn="ctr"/>
            <a:r>
              <a:rPr lang="en-US" sz="2400" i="1" dirty="0" smtClean="0"/>
              <a:t>QR Code for </a:t>
            </a:r>
            <a:r>
              <a:rPr lang="en-US" sz="2400" i="1" dirty="0" err="1" smtClean="0"/>
              <a:t>TodaysMeet</a:t>
            </a:r>
            <a:endParaRPr lang="en-US" sz="2400" i="1" dirty="0"/>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338" y="1735281"/>
            <a:ext cx="1417637" cy="136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868" y="3736676"/>
            <a:ext cx="6655955" cy="2889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704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20062"/>
            <a:ext cx="7452302" cy="44351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170185" y="79665"/>
            <a:ext cx="8520600" cy="819151"/>
          </a:xfrm>
        </p:spPr>
        <p:txBody>
          <a:bodyPr>
            <a:normAutofit fontScale="90000"/>
          </a:bodyPr>
          <a:lstStyle/>
          <a:p>
            <a:r>
              <a:rPr lang="en-US" sz="5400" b="1" dirty="0">
                <a:solidFill>
                  <a:srgbClr val="04617B"/>
                </a:solidFill>
              </a:rPr>
              <a:t>Tech-Enabled Communication</a:t>
            </a:r>
            <a:endParaRPr lang="en-US" b="1" dirty="0"/>
          </a:p>
        </p:txBody>
      </p:sp>
      <p:sp>
        <p:nvSpPr>
          <p:cNvPr id="3" name="Text Placeholder 2"/>
          <p:cNvSpPr>
            <a:spLocks noGrp="1"/>
          </p:cNvSpPr>
          <p:nvPr>
            <p:ph type="body" idx="1"/>
          </p:nvPr>
        </p:nvSpPr>
        <p:spPr>
          <a:xfrm>
            <a:off x="170184" y="810370"/>
            <a:ext cx="5686329" cy="2096116"/>
          </a:xfrm>
        </p:spPr>
        <p:txBody>
          <a:bodyPr>
            <a:noAutofit/>
          </a:bodyPr>
          <a:lstStyle/>
          <a:p>
            <a:pPr marL="0" indent="0">
              <a:buNone/>
            </a:pPr>
            <a:r>
              <a:rPr lang="en-US" sz="2800" b="1" dirty="0" smtClean="0"/>
              <a:t>Course Homepage: </a:t>
            </a:r>
            <a:br>
              <a:rPr lang="en-US" sz="2800" b="1" dirty="0" smtClean="0"/>
            </a:br>
            <a:r>
              <a:rPr lang="en-US" sz="2800" b="1" dirty="0" smtClean="0"/>
              <a:t>Blackboard vs. </a:t>
            </a:r>
            <a:r>
              <a:rPr lang="en-US" sz="2800" b="1" dirty="0" smtClean="0">
                <a:hlinkClick r:id="rId3"/>
              </a:rPr>
              <a:t>Public</a:t>
            </a:r>
            <a:endParaRPr lang="en-US" sz="2800" b="1" dirty="0" smtClean="0"/>
          </a:p>
          <a:p>
            <a:pPr>
              <a:buFont typeface="Arial" panose="020B0604020202020204" pitchFamily="34" charset="0"/>
              <a:buChar char="•"/>
            </a:pPr>
            <a:r>
              <a:rPr lang="en-US" sz="2400" dirty="0"/>
              <a:t>handouts, sample exams, answer keys, clicker questions, links to </a:t>
            </a:r>
            <a:r>
              <a:rPr lang="en-US" sz="2400" dirty="0" smtClean="0"/>
              <a:t>resources</a:t>
            </a:r>
            <a:endParaRPr lang="en-US" sz="2400" b="1" dirty="0" smtClean="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093" y="1660979"/>
            <a:ext cx="7643813" cy="60134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9469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489241"/>
            <a:ext cx="8520600" cy="819151"/>
          </a:xfrm>
        </p:spPr>
        <p:txBody>
          <a:bodyPr>
            <a:normAutofit fontScale="90000"/>
          </a:bodyPr>
          <a:lstStyle/>
          <a:p>
            <a:r>
              <a:rPr lang="en-US" sz="5400" b="1" dirty="0">
                <a:solidFill>
                  <a:srgbClr val="04617B"/>
                </a:solidFill>
              </a:rPr>
              <a:t>Tech-Enabled Communication</a:t>
            </a:r>
            <a:endParaRPr lang="en-US" b="1" dirty="0"/>
          </a:p>
        </p:txBody>
      </p:sp>
      <p:sp>
        <p:nvSpPr>
          <p:cNvPr id="3" name="Text Placeholder 2"/>
          <p:cNvSpPr>
            <a:spLocks noGrp="1"/>
          </p:cNvSpPr>
          <p:nvPr>
            <p:ph type="body" idx="1"/>
          </p:nvPr>
        </p:nvSpPr>
        <p:spPr>
          <a:xfrm>
            <a:off x="311700" y="1365541"/>
            <a:ext cx="8520600" cy="941243"/>
          </a:xfrm>
        </p:spPr>
        <p:txBody>
          <a:bodyPr>
            <a:normAutofit/>
          </a:bodyPr>
          <a:lstStyle/>
          <a:p>
            <a:pPr marL="0" indent="0">
              <a:buNone/>
            </a:pPr>
            <a:r>
              <a:rPr lang="en-US" sz="2800" b="1" dirty="0" smtClean="0"/>
              <a:t>Virtual office hours (Adobe Connect)</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234043"/>
            <a:ext cx="6096000" cy="43641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51952" y="2265213"/>
            <a:ext cx="3439392" cy="2477601"/>
          </a:xfrm>
          <a:prstGeom prst="rect">
            <a:avLst/>
          </a:prstGeom>
          <a:noFill/>
        </p:spPr>
        <p:txBody>
          <a:bodyPr wrap="square" rtlCol="0">
            <a:spAutoFit/>
          </a:bodyPr>
          <a:lstStyle/>
          <a:p>
            <a:pPr marL="285750" lvl="1" indent="-285750">
              <a:spcBef>
                <a:spcPts val="1800"/>
              </a:spcBef>
              <a:buFont typeface="Arial" panose="020B0604020202020204" pitchFamily="34" charset="0"/>
              <a:buChar char="•"/>
            </a:pPr>
            <a:r>
              <a:rPr lang="en-US" sz="2800" dirty="0" smtClean="0"/>
              <a:t>the </a:t>
            </a:r>
            <a:r>
              <a:rPr lang="en-US" sz="2800" dirty="0"/>
              <a:t>night before </a:t>
            </a:r>
            <a:r>
              <a:rPr lang="en-US" sz="2800" dirty="0" smtClean="0"/>
              <a:t/>
            </a:r>
            <a:br>
              <a:rPr lang="en-US" sz="2800" dirty="0" smtClean="0"/>
            </a:br>
            <a:r>
              <a:rPr lang="en-US" sz="2800" dirty="0" smtClean="0"/>
              <a:t>each exam</a:t>
            </a:r>
            <a:r>
              <a:rPr lang="en-US" sz="2800" dirty="0"/>
              <a:t>, </a:t>
            </a:r>
            <a:r>
              <a:rPr lang="en-US" sz="2800" dirty="0" smtClean="0"/>
              <a:t/>
            </a:r>
            <a:br>
              <a:rPr lang="en-US" sz="2800" dirty="0" smtClean="0"/>
            </a:br>
            <a:r>
              <a:rPr lang="en-US" sz="2800" dirty="0" smtClean="0"/>
              <a:t>9:30-10:30 </a:t>
            </a:r>
            <a:r>
              <a:rPr lang="en-US" sz="2800" dirty="0"/>
              <a:t>pm</a:t>
            </a:r>
          </a:p>
          <a:p>
            <a:pPr marL="285750" lvl="1" indent="-285750">
              <a:spcBef>
                <a:spcPts val="1800"/>
              </a:spcBef>
              <a:buFont typeface="Arial" panose="020B0604020202020204" pitchFamily="34" charset="0"/>
              <a:buChar char="•"/>
            </a:pPr>
            <a:r>
              <a:rPr lang="en-US" sz="2800" dirty="0"/>
              <a:t>can record </a:t>
            </a:r>
            <a:r>
              <a:rPr lang="en-US" sz="2800" dirty="0" smtClean="0"/>
              <a:t/>
            </a:r>
            <a:br>
              <a:rPr lang="en-US" sz="2800" dirty="0" smtClean="0"/>
            </a:br>
            <a:r>
              <a:rPr lang="en-US" sz="2800" dirty="0" smtClean="0"/>
              <a:t>sessions</a:t>
            </a:r>
            <a:endParaRPr lang="en-US" sz="2800" dirty="0"/>
          </a:p>
        </p:txBody>
      </p:sp>
    </p:spTree>
    <p:extLst>
      <p:ext uri="{BB962C8B-B14F-4D97-AF65-F5344CB8AC3E}">
        <p14:creationId xmlns:p14="http://schemas.microsoft.com/office/powerpoint/2010/main" val="23489461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731919"/>
            <a:ext cx="8746574" cy="763600"/>
          </a:xfrm>
        </p:spPr>
        <p:txBody>
          <a:bodyPr>
            <a:normAutofit fontScale="90000"/>
          </a:bodyPr>
          <a:lstStyle/>
          <a:p>
            <a:r>
              <a:rPr lang="en-US" sz="5400" b="1" dirty="0">
                <a:solidFill>
                  <a:srgbClr val="04617B"/>
                </a:solidFill>
              </a:rPr>
              <a:t>Tech-Enabled Communication</a:t>
            </a:r>
            <a:endParaRPr lang="en-US" b="1" dirty="0"/>
          </a:p>
        </p:txBody>
      </p:sp>
      <p:sp>
        <p:nvSpPr>
          <p:cNvPr id="3" name="Text Placeholder 2"/>
          <p:cNvSpPr>
            <a:spLocks noGrp="1"/>
          </p:cNvSpPr>
          <p:nvPr>
            <p:ph type="body" idx="1"/>
          </p:nvPr>
        </p:nvSpPr>
        <p:spPr>
          <a:xfrm>
            <a:off x="311700" y="1548245"/>
            <a:ext cx="4494256" cy="2509406"/>
          </a:xfrm>
        </p:spPr>
        <p:txBody>
          <a:bodyPr/>
          <a:lstStyle/>
          <a:p>
            <a:pPr marL="0" indent="0">
              <a:lnSpc>
                <a:spcPct val="100000"/>
              </a:lnSpc>
              <a:spcBef>
                <a:spcPts val="1200"/>
              </a:spcBef>
              <a:spcAft>
                <a:spcPts val="0"/>
              </a:spcAft>
              <a:buNone/>
            </a:pPr>
            <a:r>
              <a:rPr lang="en-US" b="1" dirty="0" smtClean="0">
                <a:solidFill>
                  <a:schemeClr val="tx1"/>
                </a:solidFill>
              </a:rPr>
              <a:t>Microsoft OneDrive </a:t>
            </a:r>
          </a:p>
          <a:p>
            <a:pPr marL="285750" indent="-285750">
              <a:lnSpc>
                <a:spcPct val="100000"/>
              </a:lnSpc>
              <a:spcBef>
                <a:spcPts val="1200"/>
              </a:spcBef>
              <a:spcAft>
                <a:spcPts val="0"/>
              </a:spcAft>
              <a:buFont typeface="Arial" panose="020B0604020202020204" pitchFamily="34" charset="0"/>
              <a:buChar char="•"/>
            </a:pPr>
            <a:r>
              <a:rPr lang="en-US" sz="2800" dirty="0" smtClean="0">
                <a:solidFill>
                  <a:schemeClr val="tx1"/>
                </a:solidFill>
              </a:rPr>
              <a:t>Forms: surveys, tracking</a:t>
            </a:r>
          </a:p>
          <a:p>
            <a:pPr marL="285750" indent="-285750">
              <a:lnSpc>
                <a:spcPct val="100000"/>
              </a:lnSpc>
              <a:spcBef>
                <a:spcPts val="1200"/>
              </a:spcBef>
              <a:spcAft>
                <a:spcPts val="0"/>
              </a:spcAft>
              <a:buFont typeface="Arial" panose="020B0604020202020204" pitchFamily="34" charset="0"/>
              <a:buChar char="•"/>
            </a:pPr>
            <a:r>
              <a:rPr lang="en-US" sz="2800" dirty="0" smtClean="0">
                <a:solidFill>
                  <a:schemeClr val="tx1"/>
                </a:solidFill>
              </a:rPr>
              <a:t>Word docs: study group rosters</a:t>
            </a:r>
          </a:p>
          <a:p>
            <a:pPr>
              <a:lnSpc>
                <a:spcPct val="100000"/>
              </a:lnSpc>
            </a:pPr>
            <a:endParaRPr lang="en-US" dirty="0" smtClean="0"/>
          </a:p>
          <a:p>
            <a:pPr marL="285750" indent="-285750">
              <a:lnSpc>
                <a:spcPct val="100000"/>
              </a:lnSpc>
              <a:buFont typeface="Arial" panose="020B0604020202020204" pitchFamily="34" charset="0"/>
              <a:buChar char="•"/>
            </a:pPr>
            <a:endParaRPr lang="en-US" dirty="0"/>
          </a:p>
        </p:txBody>
      </p:sp>
      <p:sp>
        <p:nvSpPr>
          <p:cNvPr id="8" name="TextBox 7"/>
          <p:cNvSpPr txBox="1"/>
          <p:nvPr/>
        </p:nvSpPr>
        <p:spPr>
          <a:xfrm>
            <a:off x="6436520" y="5181601"/>
            <a:ext cx="184731" cy="369332"/>
          </a:xfrm>
          <a:prstGeom prst="rect">
            <a:avLst/>
          </a:prstGeom>
          <a:noFill/>
        </p:spPr>
        <p:txBody>
          <a:bodyPr wrap="none" rtlCol="0">
            <a:spAutoFit/>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5956" y="1548245"/>
            <a:ext cx="4338044" cy="450003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9" y="3688562"/>
            <a:ext cx="5038725" cy="2986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078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063" y="1189716"/>
            <a:ext cx="9031937" cy="772268"/>
          </a:xfrm>
        </p:spPr>
        <p:txBody>
          <a:bodyPr>
            <a:normAutofit fontScale="90000"/>
          </a:bodyPr>
          <a:lstStyle/>
          <a:p>
            <a:pPr lvl="0"/>
            <a:r>
              <a:rPr lang="en-US" sz="4400" b="1" kern="1200" dirty="0" smtClean="0">
                <a:solidFill>
                  <a:srgbClr val="04617B"/>
                </a:solidFill>
                <a:latin typeface="+mj-lt"/>
                <a:ea typeface="+mj-ea"/>
                <a:cs typeface="+mj-cs"/>
              </a:rPr>
              <a:t>Teaching Innovation Inspired by </a:t>
            </a:r>
            <a:br>
              <a:rPr lang="en-US" sz="4400" b="1" kern="1200" dirty="0" smtClean="0">
                <a:solidFill>
                  <a:srgbClr val="04617B"/>
                </a:solidFill>
                <a:latin typeface="+mj-lt"/>
                <a:ea typeface="+mj-ea"/>
                <a:cs typeface="+mj-cs"/>
              </a:rPr>
            </a:br>
            <a:r>
              <a:rPr lang="en-US" sz="4400" b="1" kern="1200" dirty="0" smtClean="0">
                <a:solidFill>
                  <a:srgbClr val="04617B"/>
                </a:solidFill>
                <a:latin typeface="+mj-lt"/>
                <a:ea typeface="+mj-ea"/>
                <a:cs typeface="+mj-cs"/>
              </a:rPr>
              <a:t>Faculty Learning Community (CPP FCPD)</a:t>
            </a:r>
          </a:p>
        </p:txBody>
      </p:sp>
      <p:pic>
        <p:nvPicPr>
          <p:cNvPr id="4" name="Picture 14" descr="&#10;buckyball.jpg                                                  0015A1B0Macintosh HD                   BA5763D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66800" y="2205336"/>
            <a:ext cx="2987675" cy="4114800"/>
          </a:xfrm>
          <a:prstGeom prst="rect">
            <a:avLst/>
          </a:prstGeom>
          <a:ln w="38100">
            <a:solidFill>
              <a:schemeClr val="tx1"/>
            </a:solidFill>
            <a:miter lim="800000"/>
            <a:headEnd/>
            <a:tailEnd/>
          </a:ln>
        </p:spPr>
      </p:pic>
      <p:sp>
        <p:nvSpPr>
          <p:cNvPr id="5" name="Rectangle 2"/>
          <p:cNvSpPr txBox="1">
            <a:spLocks noChangeArrowheads="1"/>
          </p:cNvSpPr>
          <p:nvPr/>
        </p:nvSpPr>
        <p:spPr>
          <a:xfrm>
            <a:off x="685800" y="533400"/>
            <a:ext cx="7772400" cy="8382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endParaRPr lang="en-US" dirty="0"/>
          </a:p>
        </p:txBody>
      </p:sp>
      <p:sp>
        <p:nvSpPr>
          <p:cNvPr id="6" name="Rectangle 6"/>
          <p:cNvSpPr txBox="1">
            <a:spLocks noChangeArrowheads="1"/>
          </p:cNvSpPr>
          <p:nvPr/>
        </p:nvSpPr>
        <p:spPr>
          <a:xfrm>
            <a:off x="4876800" y="2205336"/>
            <a:ext cx="4267200" cy="533400"/>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r>
              <a:rPr lang="en-US" sz="2800" b="1" dirty="0" smtClean="0"/>
              <a:t>Old-school approach</a:t>
            </a:r>
            <a:endParaRPr lang="en-US" sz="2800" b="1" dirty="0"/>
          </a:p>
        </p:txBody>
      </p:sp>
      <p:pic>
        <p:nvPicPr>
          <p:cNvPr id="7" name="Picture 11" descr="post-it.jpg                                                    0015A1B0Macintosh HD                   BA5763D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042193">
            <a:off x="1828800" y="2967336"/>
            <a:ext cx="1371600" cy="989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12"/>
          <p:cNvSpPr txBox="1">
            <a:spLocks noChangeArrowheads="1"/>
          </p:cNvSpPr>
          <p:nvPr/>
        </p:nvSpPr>
        <p:spPr bwMode="auto">
          <a:xfrm>
            <a:off x="4642339" y="4480224"/>
            <a:ext cx="4344500" cy="19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eaLnBrk="1" hangingPunct="1">
              <a:spcBef>
                <a:spcPct val="20000"/>
              </a:spcBef>
            </a:pPr>
            <a:r>
              <a:rPr kumimoji="1" lang="en-US" sz="2800" b="1" dirty="0" smtClean="0"/>
              <a:t>Tech-assisted approach</a:t>
            </a:r>
            <a:endParaRPr kumimoji="1" lang="en-US" sz="2800" b="1" dirty="0"/>
          </a:p>
          <a:p>
            <a:pPr eaLnBrk="1" hangingPunct="1">
              <a:spcBef>
                <a:spcPct val="20000"/>
              </a:spcBef>
              <a:buFontTx/>
              <a:buChar char="•"/>
            </a:pPr>
            <a:r>
              <a:rPr kumimoji="1" lang="en-US" sz="2800" dirty="0"/>
              <a:t> Make a wiki</a:t>
            </a:r>
            <a:r>
              <a:rPr kumimoji="1" lang="en-US" sz="2800" dirty="0" smtClean="0"/>
              <a:t>! </a:t>
            </a:r>
            <a:r>
              <a:rPr kumimoji="1" lang="en-US" sz="2800" dirty="0" err="1" smtClean="0">
                <a:hlinkClick r:id="rId4"/>
              </a:rPr>
              <a:t>Voicethread</a:t>
            </a:r>
            <a:endParaRPr kumimoji="1" lang="en-US" sz="2800" dirty="0" smtClean="0"/>
          </a:p>
          <a:p>
            <a:pPr>
              <a:spcBef>
                <a:spcPct val="20000"/>
              </a:spcBef>
              <a:buFontTx/>
              <a:buChar char="•"/>
            </a:pPr>
            <a:r>
              <a:rPr kumimoji="1" lang="en-US" sz="2800" dirty="0" smtClean="0"/>
              <a:t> Extra credit assignment</a:t>
            </a:r>
            <a:br>
              <a:rPr kumimoji="1" lang="en-US" sz="2800" dirty="0" smtClean="0"/>
            </a:br>
            <a:r>
              <a:rPr kumimoji="1" lang="en-US" sz="2800" dirty="0" smtClean="0"/>
              <a:t>       </a:t>
            </a:r>
            <a:r>
              <a:rPr kumimoji="1" lang="en-US" sz="2800" dirty="0" smtClean="0">
                <a:hlinkClick r:id="rId5"/>
              </a:rPr>
              <a:t>PBWorks.com</a:t>
            </a:r>
            <a:endParaRPr kumimoji="1" lang="en-US" sz="2800" dirty="0"/>
          </a:p>
        </p:txBody>
      </p:sp>
      <p:sp>
        <p:nvSpPr>
          <p:cNvPr id="9" name="Text Box 15"/>
          <p:cNvSpPr txBox="1">
            <a:spLocks noChangeArrowheads="1"/>
          </p:cNvSpPr>
          <p:nvPr/>
        </p:nvSpPr>
        <p:spPr bwMode="auto">
          <a:xfrm>
            <a:off x="4784725" y="2727624"/>
            <a:ext cx="366553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buFontTx/>
              <a:buChar char="•"/>
            </a:pPr>
            <a:r>
              <a:rPr kumimoji="1" lang="en-US" sz="2800"/>
              <a:t> Handout from ~1997</a:t>
            </a:r>
          </a:p>
        </p:txBody>
      </p:sp>
      <p:sp>
        <p:nvSpPr>
          <p:cNvPr id="10" name="Rectangle 16"/>
          <p:cNvSpPr>
            <a:spLocks noChangeArrowheads="1"/>
          </p:cNvSpPr>
          <p:nvPr/>
        </p:nvSpPr>
        <p:spPr bwMode="auto">
          <a:xfrm>
            <a:off x="4800600" y="3272136"/>
            <a:ext cx="276229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spcBef>
                <a:spcPct val="20000"/>
              </a:spcBef>
              <a:buFontTx/>
              <a:buChar char="•"/>
            </a:pPr>
            <a:r>
              <a:rPr kumimoji="1" lang="en-US" sz="2800" dirty="0"/>
              <a:t> Previous </a:t>
            </a:r>
            <a:r>
              <a:rPr kumimoji="1" lang="en-US" sz="2800" dirty="0" smtClean="0"/>
              <a:t>goal: </a:t>
            </a:r>
            <a:r>
              <a:rPr kumimoji="1" lang="en-US" sz="2800" dirty="0"/>
              <a:t/>
            </a:r>
            <a:br>
              <a:rPr kumimoji="1" lang="en-US" sz="2800" dirty="0"/>
            </a:br>
            <a:r>
              <a:rPr kumimoji="1" lang="en-US" sz="2800" dirty="0"/>
              <a:t>  revise handout</a:t>
            </a:r>
          </a:p>
        </p:txBody>
      </p:sp>
    </p:spTree>
    <p:extLst>
      <p:ext uri="{BB962C8B-B14F-4D97-AF65-F5344CB8AC3E}">
        <p14:creationId xmlns:p14="http://schemas.microsoft.com/office/powerpoint/2010/main" val="28379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499"/>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autoUpdateAnimBg="0"/>
      <p:bldP spid="8" grpId="0" build="p" bldLvl="2" autoUpdateAnimBg="0"/>
      <p:bldP spid="9" grpId="0" autoUpdateAnimBg="0"/>
      <p:bldP spid="10"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69"/>
            <a:ext cx="8229600" cy="798708"/>
          </a:xfrm>
        </p:spPr>
        <p:txBody>
          <a:bodyPr>
            <a:normAutofit/>
          </a:bodyPr>
          <a:lstStyle/>
          <a:p>
            <a:pPr lvl="0"/>
            <a:r>
              <a:rPr lang="en-US" sz="4400" b="1" kern="1200" dirty="0" err="1" smtClean="0">
                <a:solidFill>
                  <a:srgbClr val="04617B"/>
                </a:solidFill>
                <a:latin typeface="+mj-lt"/>
                <a:ea typeface="+mj-ea"/>
                <a:cs typeface="+mj-cs"/>
              </a:rPr>
              <a:t>Nanotube</a:t>
            </a:r>
            <a:r>
              <a:rPr lang="en-US" sz="4400" b="1" kern="1200" dirty="0" smtClean="0">
                <a:solidFill>
                  <a:srgbClr val="04617B"/>
                </a:solidFill>
                <a:latin typeface="+mj-lt"/>
                <a:ea typeface="+mj-ea"/>
                <a:cs typeface="+mj-cs"/>
              </a:rPr>
              <a:t> Wiki</a:t>
            </a:r>
          </a:p>
        </p:txBody>
      </p:sp>
      <p:pic>
        <p:nvPicPr>
          <p:cNvPr id="4" name="P 1" descr="Screen shot 2016-02-24 at 1.16.21 PM.png"/>
          <p:cNvPicPr/>
          <p:nvPr/>
        </p:nvPicPr>
        <p:blipFill>
          <a:blip r:embed="rId2"/>
          <a:srcRect t="9351" r="29268" b="18701"/>
          <a:stretch>
            <a:fillRect/>
          </a:stretch>
        </p:blipFill>
        <p:spPr>
          <a:xfrm>
            <a:off x="233449" y="793776"/>
            <a:ext cx="8779819" cy="6036207"/>
          </a:xfrm>
          <a:prstGeom prst="rect">
            <a:avLst/>
          </a:prstGeom>
        </p:spPr>
      </p:pic>
    </p:spTree>
    <p:extLst>
      <p:ext uri="{BB962C8B-B14F-4D97-AF65-F5344CB8AC3E}">
        <p14:creationId xmlns:p14="http://schemas.microsoft.com/office/powerpoint/2010/main" val="3788487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99"/>
            <a:ext cx="8229600" cy="1143000"/>
          </a:xfrm>
        </p:spPr>
        <p:txBody>
          <a:bodyPr>
            <a:normAutofit/>
          </a:bodyPr>
          <a:lstStyle/>
          <a:p>
            <a:pPr lvl="0"/>
            <a:r>
              <a:rPr lang="en-US" sz="4400" b="1" kern="1200" dirty="0" smtClean="0">
                <a:solidFill>
                  <a:srgbClr val="04617B"/>
                </a:solidFill>
                <a:latin typeface="+mj-lt"/>
                <a:ea typeface="+mj-ea"/>
                <a:cs typeface="+mj-cs"/>
              </a:rPr>
              <a:t>Nanotube Wiki: Student Comment</a:t>
            </a:r>
          </a:p>
        </p:txBody>
      </p:sp>
      <p:sp>
        <p:nvSpPr>
          <p:cNvPr id="3" name="Content Placeholder 2"/>
          <p:cNvSpPr>
            <a:spLocks noGrp="1"/>
          </p:cNvSpPr>
          <p:nvPr>
            <p:ph idx="1"/>
          </p:nvPr>
        </p:nvSpPr>
        <p:spPr>
          <a:xfrm>
            <a:off x="457200" y="1477999"/>
            <a:ext cx="8229600" cy="4846601"/>
          </a:xfrm>
        </p:spPr>
        <p:txBody>
          <a:bodyPr>
            <a:normAutofit fontScale="77500" lnSpcReduction="20000"/>
          </a:bodyPr>
          <a:lstStyle/>
          <a:p>
            <a:pPr marL="0" indent="0">
              <a:lnSpc>
                <a:spcPct val="140000"/>
              </a:lnSpc>
              <a:buNone/>
            </a:pPr>
            <a:r>
              <a:rPr lang="en-US" dirty="0" smtClean="0"/>
              <a:t>“'</a:t>
            </a:r>
            <a:r>
              <a:rPr lang="en-US" dirty="0"/>
              <a:t>Asbestos warning' on nanotubes (By Jonathan </a:t>
            </a:r>
            <a:r>
              <a:rPr lang="en-US" dirty="0" err="1"/>
              <a:t>Fildes</a:t>
            </a:r>
            <a:r>
              <a:rPr lang="en-US" dirty="0"/>
              <a:t> Science and technology reporter, BBC News) </a:t>
            </a:r>
            <a:r>
              <a:rPr lang="en-US" b="1" dirty="0"/>
              <a:t>As a Biology major, </a:t>
            </a:r>
            <a:r>
              <a:rPr lang="en-US" b="1" dirty="0" smtClean="0"/>
              <a:t>I thought </a:t>
            </a:r>
            <a:r>
              <a:rPr lang="en-US" b="1" dirty="0"/>
              <a:t>that looking and researching about nanotechnology would be dull and boring.</a:t>
            </a:r>
            <a:r>
              <a:rPr lang="en-US" dirty="0"/>
              <a:t> </a:t>
            </a:r>
            <a:r>
              <a:rPr lang="en-US" b="1" dirty="0"/>
              <a:t>It proved to be really interesting.</a:t>
            </a:r>
            <a:r>
              <a:rPr lang="en-US" dirty="0"/>
              <a:t> There are so many wonderful things being written about nanotubes and how they can make a huge impact despite their "</a:t>
            </a:r>
            <a:r>
              <a:rPr lang="en-US" dirty="0" err="1"/>
              <a:t>nano</a:t>
            </a:r>
            <a:r>
              <a:rPr lang="en-US" dirty="0"/>
              <a:t>" size. I was wondering if there were any sort of risks that came along with this new technology. I came across an article that was put out by BBC News about the possible negative effects of nanotubes. The researches compared the molecular structure to that of asbestos, which earlier cause a pandemic of lung disease in the 20th century…. As a bio major, </a:t>
            </a:r>
            <a:r>
              <a:rPr lang="en-US" dirty="0" smtClean="0"/>
              <a:t>its </a:t>
            </a:r>
            <a:r>
              <a:rPr lang="en-US" dirty="0"/>
              <a:t>interesting and</a:t>
            </a:r>
            <a:r>
              <a:rPr lang="en-US" b="1" dirty="0"/>
              <a:t> exciting to see the worlds of </a:t>
            </a:r>
            <a:r>
              <a:rPr lang="en-US" b="1" dirty="0" err="1"/>
              <a:t>Ochem</a:t>
            </a:r>
            <a:r>
              <a:rPr lang="en-US" b="1" dirty="0"/>
              <a:t> and Bio clash.</a:t>
            </a:r>
            <a:r>
              <a:rPr lang="en-US" dirty="0"/>
              <a:t> Here is the link to the article. I found it really interesting. :</a:t>
            </a:r>
            <a:r>
              <a:rPr lang="en-US" dirty="0" smtClean="0"/>
              <a:t>)”</a:t>
            </a:r>
            <a:endParaRPr lang="en-US" dirty="0"/>
          </a:p>
        </p:txBody>
      </p:sp>
    </p:spTree>
    <p:extLst>
      <p:ext uri="{BB962C8B-B14F-4D97-AF65-F5344CB8AC3E}">
        <p14:creationId xmlns:p14="http://schemas.microsoft.com/office/powerpoint/2010/main" val="37884870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48180"/>
            <a:ext cx="8469793" cy="1434425"/>
          </a:xfrm>
        </p:spPr>
        <p:txBody>
          <a:bodyPr>
            <a:normAutofit/>
          </a:bodyPr>
          <a:lstStyle/>
          <a:p>
            <a:pPr lvl="0"/>
            <a:r>
              <a:rPr lang="en-US" sz="4400" b="1" dirty="0" smtClean="0">
                <a:solidFill>
                  <a:srgbClr val="04617B"/>
                </a:solidFill>
              </a:rPr>
              <a:t>Making videos for the flipped classroom &amp; beyond</a:t>
            </a:r>
            <a:endParaRPr lang="en-US" b="1" dirty="0"/>
          </a:p>
        </p:txBody>
      </p:sp>
      <p:sp>
        <p:nvSpPr>
          <p:cNvPr id="3" name="Content Placeholder 2"/>
          <p:cNvSpPr>
            <a:spLocks noGrp="1"/>
          </p:cNvSpPr>
          <p:nvPr>
            <p:ph idx="1"/>
          </p:nvPr>
        </p:nvSpPr>
        <p:spPr>
          <a:xfrm>
            <a:off x="0" y="2064983"/>
            <a:ext cx="9144000" cy="4525963"/>
          </a:xfrm>
        </p:spPr>
        <p:txBody>
          <a:bodyPr>
            <a:noAutofit/>
          </a:bodyPr>
          <a:lstStyle/>
          <a:p>
            <a:pPr lvl="1">
              <a:spcAft>
                <a:spcPts val="1200"/>
              </a:spcAft>
              <a:buFont typeface="Arial"/>
              <a:buChar char="•"/>
            </a:pPr>
            <a:r>
              <a:rPr lang="en-US" dirty="0" smtClean="0"/>
              <a:t>Online lectures – search YouTube, </a:t>
            </a:r>
            <a:r>
              <a:rPr lang="en-US" dirty="0" smtClean="0">
                <a:hlinkClick r:id="rId2"/>
              </a:rPr>
              <a:t>Educator.com</a:t>
            </a:r>
            <a:r>
              <a:rPr lang="en-US" dirty="0" smtClean="0"/>
              <a:t>, </a:t>
            </a:r>
            <a:r>
              <a:rPr lang="en-US" dirty="0" smtClean="0">
                <a:hlinkClick r:id="rId3"/>
              </a:rPr>
              <a:t>EdX</a:t>
            </a:r>
            <a:endParaRPr lang="en-US" dirty="0" smtClean="0"/>
          </a:p>
          <a:p>
            <a:pPr lvl="1">
              <a:spcAft>
                <a:spcPts val="1200"/>
              </a:spcAft>
              <a:buFont typeface="Arial"/>
              <a:buChar char="•"/>
            </a:pPr>
            <a:r>
              <a:rPr lang="en-US" dirty="0" smtClean="0"/>
              <a:t>Create your own! “Old school-style” recording of narrated homework solutions (</a:t>
            </a:r>
            <a:r>
              <a:rPr lang="en-US" dirty="0" err="1" smtClean="0"/>
              <a:t>iPhone</a:t>
            </a:r>
            <a:r>
              <a:rPr lang="en-US" dirty="0" smtClean="0"/>
              <a:t>)  </a:t>
            </a:r>
            <a:r>
              <a:rPr lang="en-US" dirty="0" smtClean="0">
                <a:hlinkClick r:id="rId4"/>
              </a:rPr>
              <a:t>3D sketch</a:t>
            </a:r>
            <a:r>
              <a:rPr lang="en-US" dirty="0" smtClean="0"/>
              <a:t>   </a:t>
            </a:r>
            <a:r>
              <a:rPr lang="en-US" dirty="0" smtClean="0">
                <a:hlinkClick r:id="rId5"/>
              </a:rPr>
              <a:t>reagent table</a:t>
            </a:r>
            <a:endParaRPr lang="en-US" dirty="0" smtClean="0"/>
          </a:p>
          <a:p>
            <a:pPr lvl="1">
              <a:spcAft>
                <a:spcPts val="1200"/>
              </a:spcAft>
              <a:buFont typeface="Arial"/>
              <a:buChar char="•"/>
            </a:pPr>
            <a:r>
              <a:rPr lang="en-US" dirty="0" smtClean="0"/>
              <a:t>Latest technology: transparent </a:t>
            </a:r>
            <a:r>
              <a:rPr lang="en-US" dirty="0" smtClean="0">
                <a:hlinkClick r:id="rId6"/>
              </a:rPr>
              <a:t>lightboard</a:t>
            </a:r>
            <a:r>
              <a:rPr lang="en-US" dirty="0" smtClean="0"/>
              <a:t>! (Biology </a:t>
            </a:r>
            <a:r>
              <a:rPr lang="en-US" dirty="0" smtClean="0">
                <a:hlinkClick r:id="rId7"/>
              </a:rPr>
              <a:t>example</a:t>
            </a:r>
            <a:r>
              <a:rPr lang="en-US" dirty="0" smtClean="0"/>
              <a:t>)</a:t>
            </a:r>
          </a:p>
          <a:p>
            <a:pPr lvl="1">
              <a:spcAft>
                <a:spcPts val="1200"/>
              </a:spcAft>
              <a:buFont typeface="Arial"/>
              <a:buChar char="•"/>
            </a:pPr>
            <a:r>
              <a:rPr lang="en-US" dirty="0" smtClean="0"/>
              <a:t>Record and edit videos with </a:t>
            </a:r>
            <a:r>
              <a:rPr lang="en-US" dirty="0" err="1" smtClean="0"/>
              <a:t>Camtasia</a:t>
            </a:r>
            <a:r>
              <a:rPr lang="en-US" dirty="0" smtClean="0"/>
              <a:t> (screen capture/voice) </a:t>
            </a:r>
            <a:br>
              <a:rPr lang="en-US" dirty="0" smtClean="0"/>
            </a:br>
            <a:r>
              <a:rPr lang="en-US" dirty="0" smtClean="0"/>
              <a:t>Tutorials</a:t>
            </a:r>
            <a:r>
              <a:rPr lang="en-US" dirty="0"/>
              <a:t>: </a:t>
            </a:r>
            <a:r>
              <a:rPr lang="en-US" dirty="0">
                <a:hlinkClick r:id="rId8"/>
              </a:rPr>
              <a:t>http://</a:t>
            </a:r>
            <a:r>
              <a:rPr lang="en-US" dirty="0" smtClean="0">
                <a:hlinkClick r:id="rId8"/>
              </a:rPr>
              <a:t>tiny.cc/CreatingPedagogicalVideos</a:t>
            </a:r>
            <a:r>
              <a:rPr lang="en-US" dirty="0" smtClean="0"/>
              <a:t> </a:t>
            </a:r>
            <a:r>
              <a:rPr lang="en-US" dirty="0"/>
              <a:t/>
            </a:r>
            <a:br>
              <a:rPr lang="en-US" dirty="0"/>
            </a:br>
            <a:r>
              <a:rPr lang="en-US" dirty="0"/>
              <a:t>Examples</a:t>
            </a:r>
            <a:r>
              <a:rPr lang="en-US" dirty="0" smtClean="0"/>
              <a:t>: Engineering </a:t>
            </a:r>
            <a:r>
              <a:rPr lang="en-US" dirty="0" smtClean="0">
                <a:hlinkClick r:id="rId9"/>
              </a:rPr>
              <a:t>tutorial</a:t>
            </a:r>
            <a:r>
              <a:rPr lang="en-US" dirty="0" smtClean="0"/>
              <a:t> and </a:t>
            </a:r>
            <a:r>
              <a:rPr lang="en-US" dirty="0" smtClean="0">
                <a:hlinkClick r:id="rId10"/>
              </a:rPr>
              <a:t>solved problem</a:t>
            </a:r>
            <a:endParaRPr lang="en-US" dirty="0" smtClean="0"/>
          </a:p>
          <a:p>
            <a:pPr lvl="1">
              <a:spcAft>
                <a:spcPts val="1200"/>
              </a:spcAft>
              <a:buFont typeface="Arial"/>
              <a:buChar char="•"/>
            </a:pPr>
            <a:r>
              <a:rPr lang="en-US" dirty="0" smtClean="0"/>
              <a:t>Lecture-capture w/</a:t>
            </a:r>
            <a:r>
              <a:rPr lang="en-US" dirty="0" err="1" smtClean="0"/>
              <a:t>iPad</a:t>
            </a:r>
            <a:r>
              <a:rPr lang="en-US" dirty="0" smtClean="0"/>
              <a:t> apps - can export videos to YouTube </a:t>
            </a:r>
            <a:br>
              <a:rPr lang="en-US" dirty="0" smtClean="0"/>
            </a:br>
            <a:r>
              <a:rPr lang="en-US" dirty="0" smtClean="0"/>
              <a:t>Explain Everything </a:t>
            </a:r>
            <a:r>
              <a:rPr lang="en-US" dirty="0" smtClean="0">
                <a:hlinkClick r:id="rId11"/>
              </a:rPr>
              <a:t>cyclohexane</a:t>
            </a:r>
            <a:r>
              <a:rPr lang="en-US" dirty="0" smtClean="0"/>
              <a:t>  and </a:t>
            </a:r>
            <a:r>
              <a:rPr lang="en-US" dirty="0" err="1" smtClean="0"/>
              <a:t>Doceri</a:t>
            </a:r>
            <a:r>
              <a:rPr lang="en-US" dirty="0" smtClean="0"/>
              <a:t> </a:t>
            </a:r>
            <a:r>
              <a:rPr lang="en-US" dirty="0" smtClean="0">
                <a:hlinkClick r:id="rId12"/>
              </a:rPr>
              <a:t>CPP Engineering</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82947"/>
            <a:ext cx="8229600" cy="933968"/>
          </a:xfrm>
        </p:spPr>
        <p:txBody>
          <a:bodyPr>
            <a:normAutofit/>
          </a:bodyPr>
          <a:lstStyle/>
          <a:p>
            <a:pPr lvl="0"/>
            <a:r>
              <a:rPr lang="en-US" sz="4400" b="1" dirty="0" smtClean="0">
                <a:solidFill>
                  <a:srgbClr val="04617B"/>
                </a:solidFill>
              </a:rPr>
              <a:t>Sharing your work</a:t>
            </a:r>
            <a:endParaRPr lang="en-US" sz="4400" b="1" kern="1200" dirty="0" smtClean="0">
              <a:solidFill>
                <a:srgbClr val="04617B"/>
              </a:solidFill>
              <a:latin typeface="+mj-lt"/>
              <a:ea typeface="+mj-ea"/>
              <a:cs typeface="+mj-cs"/>
            </a:endParaRPr>
          </a:p>
          <a:p>
            <a:endParaRPr lang="en-US" b="1" dirty="0"/>
          </a:p>
        </p:txBody>
      </p:sp>
      <p:sp>
        <p:nvSpPr>
          <p:cNvPr id="3" name="Content Placeholder 2"/>
          <p:cNvSpPr>
            <a:spLocks noGrp="1"/>
          </p:cNvSpPr>
          <p:nvPr>
            <p:ph idx="1"/>
          </p:nvPr>
        </p:nvSpPr>
        <p:spPr>
          <a:xfrm>
            <a:off x="-289860" y="1469411"/>
            <a:ext cx="9142808" cy="3419648"/>
          </a:xfrm>
        </p:spPr>
        <p:txBody>
          <a:bodyPr>
            <a:noAutofit/>
          </a:bodyPr>
          <a:lstStyle/>
          <a:p>
            <a:pPr lvl="1">
              <a:spcBef>
                <a:spcPts val="0"/>
              </a:spcBef>
              <a:spcAft>
                <a:spcPts val="600"/>
              </a:spcAft>
              <a:buFont typeface="Arial"/>
              <a:buChar char="•"/>
            </a:pPr>
            <a:r>
              <a:rPr lang="en-US" sz="2800" dirty="0" smtClean="0"/>
              <a:t>Private (LMS) or Public (webpage link, MERLOT)</a:t>
            </a:r>
          </a:p>
          <a:p>
            <a:pPr lvl="2">
              <a:spcBef>
                <a:spcPts val="0"/>
              </a:spcBef>
              <a:spcAft>
                <a:spcPts val="1200"/>
              </a:spcAft>
              <a:buFont typeface="Arial"/>
              <a:buChar char="•"/>
            </a:pPr>
            <a:r>
              <a:rPr lang="en-US" sz="2500" dirty="0" smtClean="0"/>
              <a:t>Include </a:t>
            </a:r>
            <a:r>
              <a:rPr lang="en-US" sz="2500" dirty="0" smtClean="0">
                <a:hlinkClick r:id="rId2"/>
              </a:rPr>
              <a:t>captioning</a:t>
            </a:r>
            <a:r>
              <a:rPr lang="en-US" sz="2500" dirty="0" smtClean="0"/>
              <a:t> for accessibility (</a:t>
            </a:r>
            <a:r>
              <a:rPr lang="en-US" sz="2500" dirty="0" err="1" smtClean="0"/>
              <a:t>Hablas</a:t>
            </a:r>
            <a:r>
              <a:rPr lang="en-US" sz="2500" dirty="0" smtClean="0"/>
              <a:t> </a:t>
            </a:r>
            <a:r>
              <a:rPr lang="en-US" sz="2500" dirty="0" err="1" smtClean="0"/>
              <a:t>Español</a:t>
            </a:r>
            <a:r>
              <a:rPr lang="en-US" sz="2500" dirty="0" smtClean="0"/>
              <a:t>? Si!)</a:t>
            </a:r>
          </a:p>
          <a:p>
            <a:pPr lvl="1">
              <a:spcAft>
                <a:spcPts val="1200"/>
              </a:spcAft>
              <a:buFont typeface="Arial"/>
              <a:buChar char="•"/>
            </a:pPr>
            <a:r>
              <a:rPr lang="en-US" sz="2800" dirty="0" smtClean="0"/>
              <a:t>Maximum exposure: make a YouTube channel!</a:t>
            </a:r>
          </a:p>
          <a:p>
            <a:pPr lvl="1">
              <a:spcAft>
                <a:spcPts val="1200"/>
              </a:spcAft>
              <a:buFont typeface="Arial"/>
              <a:buChar char="•"/>
            </a:pPr>
            <a:r>
              <a:rPr lang="en-US" sz="2800" dirty="0" err="1" smtClean="0"/>
              <a:t>ChemistryConnected</a:t>
            </a:r>
            <a:r>
              <a:rPr lang="en-US" sz="2800" dirty="0" smtClean="0"/>
              <a:t>, </a:t>
            </a:r>
            <a:r>
              <a:rPr lang="en-US" sz="2800" dirty="0"/>
              <a:t>created </a:t>
            </a:r>
            <a:r>
              <a:rPr lang="en-US" sz="2800" dirty="0" smtClean="0"/>
              <a:t>in 2012, </a:t>
            </a:r>
            <a:r>
              <a:rPr lang="en-US" sz="2800" dirty="0"/>
              <a:t>has over</a:t>
            </a:r>
            <a:r>
              <a:rPr lang="en-US" sz="2800" dirty="0" smtClean="0"/>
              <a:t> 422,000 </a:t>
            </a:r>
            <a:r>
              <a:rPr lang="en-US" sz="2800" dirty="0"/>
              <a:t>views and over</a:t>
            </a:r>
            <a:r>
              <a:rPr lang="en-US" sz="2800" dirty="0" smtClean="0"/>
              <a:t> 870 subscribers</a:t>
            </a:r>
          </a:p>
          <a:p>
            <a:pPr lvl="2">
              <a:spcAft>
                <a:spcPts val="1200"/>
              </a:spcAft>
              <a:buFont typeface="Arial"/>
              <a:buChar char="•"/>
            </a:pPr>
            <a:r>
              <a:rPr lang="en-US" sz="2500" dirty="0" smtClean="0"/>
              <a:t>Pre-lab tutorials, solved problems, demos of </a:t>
            </a:r>
            <a:r>
              <a:rPr lang="en-US" sz="2500" dirty="0"/>
              <a:t>hands-on </a:t>
            </a:r>
            <a:r>
              <a:rPr lang="en-US" sz="2500" dirty="0" smtClean="0"/>
              <a:t>elementary school science activities</a:t>
            </a:r>
          </a:p>
          <a:p>
            <a:pPr lvl="2">
              <a:spcAft>
                <a:spcPts val="1200"/>
              </a:spcAft>
              <a:buFont typeface="Arial"/>
              <a:buChar char="•"/>
            </a:pPr>
            <a:r>
              <a:rPr lang="en-US" sz="2500" dirty="0" smtClean="0"/>
              <a:t>Over </a:t>
            </a:r>
            <a:r>
              <a:rPr lang="en-US" sz="2500" dirty="0"/>
              <a:t>half the views have come from outside the U.S</a:t>
            </a:r>
            <a:r>
              <a:rPr lang="en-US" sz="2500" dirty="0" smtClean="0"/>
              <a:t>.  </a:t>
            </a:r>
            <a:br>
              <a:rPr lang="en-US" sz="2500" dirty="0" smtClean="0"/>
            </a:br>
            <a:r>
              <a:rPr lang="en-US" sz="2500" dirty="0" smtClean="0"/>
              <a:t>(200 different </a:t>
            </a:r>
            <a:r>
              <a:rPr lang="en-US" sz="2500" dirty="0"/>
              <a:t>countries) </a:t>
            </a:r>
            <a:r>
              <a:rPr lang="en-US" sz="2500" dirty="0" smtClean="0"/>
              <a:t/>
            </a:r>
            <a:br>
              <a:rPr lang="en-US" sz="2500" dirty="0" smtClean="0"/>
            </a:br>
            <a:r>
              <a:rPr lang="en-US" sz="1100" dirty="0" smtClean="0"/>
              <a:t> </a:t>
            </a:r>
            <a:r>
              <a:rPr lang="en-US" sz="2900" dirty="0" smtClean="0"/>
              <a:t/>
            </a:r>
            <a:br>
              <a:rPr lang="en-US" sz="2900" dirty="0" smtClean="0"/>
            </a:br>
            <a:r>
              <a:rPr lang="en-US" dirty="0">
                <a:hlinkClick r:id="rId3"/>
              </a:rPr>
              <a:t>http://www.youtube.com/user/ChemistryConnected</a:t>
            </a:r>
            <a:endParaRPr lang="en-US" sz="2500" dirty="0"/>
          </a:p>
          <a:p>
            <a:pPr marL="393192" lvl="1" indent="0">
              <a:spcAft>
                <a:spcPts val="1200"/>
              </a:spcAft>
              <a:buNone/>
            </a:pPr>
            <a:endParaRPr lang="en-US" sz="5400" dirty="0"/>
          </a:p>
        </p:txBody>
      </p:sp>
    </p:spTree>
    <p:extLst>
      <p:ext uri="{BB962C8B-B14F-4D97-AF65-F5344CB8AC3E}">
        <p14:creationId xmlns:p14="http://schemas.microsoft.com/office/powerpoint/2010/main" val="22989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183"/>
            <a:ext cx="8229600" cy="537816"/>
          </a:xfrm>
        </p:spPr>
        <p:txBody>
          <a:bodyPr>
            <a:normAutofit fontScale="90000"/>
          </a:bodyPr>
          <a:lstStyle/>
          <a:p>
            <a:r>
              <a:rPr lang="en-US" sz="3600" b="1" dirty="0" smtClean="0"/>
              <a:t>How can a focus on </a:t>
            </a:r>
            <a:r>
              <a:rPr lang="en-US" sz="3600" b="1" dirty="0" smtClean="0">
                <a:solidFill>
                  <a:srgbClr val="00B050"/>
                </a:solidFill>
              </a:rPr>
              <a:t>MINDSET </a:t>
            </a:r>
            <a:r>
              <a:rPr lang="en-US" sz="3600" b="1" dirty="0" smtClean="0"/>
              <a:t>promote learning?</a:t>
            </a:r>
            <a:endParaRPr lang="en-US" sz="3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7238222"/>
              </p:ext>
            </p:extLst>
          </p:nvPr>
        </p:nvGraphicFramePr>
        <p:xfrm>
          <a:off x="457200" y="1208871"/>
          <a:ext cx="8229600" cy="5602894"/>
        </p:xfrm>
        <a:graphic>
          <a:graphicData uri="http://schemas.openxmlformats.org/drawingml/2006/table">
            <a:tbl>
              <a:tblPr firstRow="1" bandRow="1">
                <a:tableStyleId>{C083E6E3-FA7D-4D7B-A595-EF9225AFEA82}</a:tableStyleId>
              </a:tblPr>
              <a:tblGrid>
                <a:gridCol w="2743200"/>
                <a:gridCol w="2743200"/>
                <a:gridCol w="2743200"/>
              </a:tblGrid>
              <a:tr h="1843212">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b="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buFont typeface="Arial"/>
                        <a:buNone/>
                      </a:pPr>
                      <a:endParaRPr lang="en-US" b="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b="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54304">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tx1"/>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605378">
                <a:tc>
                  <a:txBody>
                    <a:bodyPr/>
                    <a:lstStyle/>
                    <a:p>
                      <a:pPr algn="ctr">
                        <a:buFont typeface="Arial"/>
                        <a:buNone/>
                      </a:pP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bg1">
                            <a:lumMod val="50000"/>
                          </a:schemeClr>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 typeface="Arial"/>
                        <a:buNone/>
                        <a:tabLst/>
                        <a:defRPr/>
                      </a:pPr>
                      <a:endParaRPr lang="en-US" sz="1800" kern="1200" dirty="0" smtClean="0">
                        <a:solidFill>
                          <a:schemeClr val="bg1">
                            <a:lumMod val="50000"/>
                          </a:schemeClr>
                        </a:solidFill>
                        <a:latin typeface="+mn-lt"/>
                        <a:ea typeface="+mn-ea"/>
                        <a:cs typeface="+mn-cs"/>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5" name="TextBox 4"/>
          <p:cNvSpPr txBox="1"/>
          <p:nvPr/>
        </p:nvSpPr>
        <p:spPr>
          <a:xfrm>
            <a:off x="739553" y="1402337"/>
            <a:ext cx="2118686" cy="923330"/>
          </a:xfrm>
          <a:prstGeom prst="rect">
            <a:avLst/>
          </a:prstGeom>
          <a:noFill/>
        </p:spPr>
        <p:txBody>
          <a:bodyPr wrap="square" rtlCol="0">
            <a:spAutoFit/>
          </a:bodyPr>
          <a:lstStyle/>
          <a:p>
            <a:pPr algn="ctr"/>
            <a:r>
              <a:rPr lang="en-US" b="1" dirty="0" smtClean="0"/>
              <a:t>Well-organized professor</a:t>
            </a:r>
            <a:endParaRPr lang="en-US" dirty="0" smtClean="0"/>
          </a:p>
          <a:p>
            <a:endParaRPr lang="en-US" dirty="0"/>
          </a:p>
        </p:txBody>
      </p:sp>
      <p:sp>
        <p:nvSpPr>
          <p:cNvPr id="6" name="TextBox 5"/>
          <p:cNvSpPr txBox="1"/>
          <p:nvPr/>
        </p:nvSpPr>
        <p:spPr>
          <a:xfrm>
            <a:off x="842304" y="2189122"/>
            <a:ext cx="1913184" cy="646331"/>
          </a:xfrm>
          <a:prstGeom prst="rect">
            <a:avLst/>
          </a:prstGeom>
          <a:noFill/>
        </p:spPr>
        <p:txBody>
          <a:bodyPr wrap="square" rtlCol="0">
            <a:spAutoFit/>
          </a:bodyPr>
          <a:lstStyle/>
          <a:p>
            <a:pPr algn="ctr"/>
            <a:r>
              <a:rPr lang="en-US" i="1" dirty="0" smtClean="0"/>
              <a:t>makes material accessible</a:t>
            </a:r>
            <a:endParaRPr lang="en-US" i="1" dirty="0"/>
          </a:p>
        </p:txBody>
      </p:sp>
      <p:sp>
        <p:nvSpPr>
          <p:cNvPr id="7" name="TextBox 6"/>
          <p:cNvSpPr txBox="1"/>
          <p:nvPr/>
        </p:nvSpPr>
        <p:spPr>
          <a:xfrm>
            <a:off x="3117219" y="1402337"/>
            <a:ext cx="2737225" cy="646331"/>
          </a:xfrm>
          <a:prstGeom prst="rect">
            <a:avLst/>
          </a:prstGeom>
          <a:noFill/>
        </p:spPr>
        <p:txBody>
          <a:bodyPr wrap="square" rtlCol="0">
            <a:spAutoFit/>
          </a:bodyPr>
          <a:lstStyle/>
          <a:p>
            <a:pPr algn="ctr">
              <a:defRPr/>
            </a:pPr>
            <a:r>
              <a:rPr lang="en-US" b="1" dirty="0"/>
              <a:t>Engaging lecture presentation</a:t>
            </a:r>
            <a:r>
              <a:rPr lang="en-US" b="1" dirty="0" smtClean="0"/>
              <a:t> </a:t>
            </a:r>
            <a:endParaRPr lang="en-US" b="1" dirty="0"/>
          </a:p>
        </p:txBody>
      </p:sp>
      <p:sp>
        <p:nvSpPr>
          <p:cNvPr id="8" name="TextBox 7"/>
          <p:cNvSpPr txBox="1"/>
          <p:nvPr/>
        </p:nvSpPr>
        <p:spPr>
          <a:xfrm>
            <a:off x="3286347" y="2189122"/>
            <a:ext cx="2398968" cy="646331"/>
          </a:xfrm>
          <a:prstGeom prst="rect">
            <a:avLst/>
          </a:prstGeom>
          <a:noFill/>
        </p:spPr>
        <p:txBody>
          <a:bodyPr wrap="square" rtlCol="0">
            <a:spAutoFit/>
          </a:bodyPr>
          <a:lstStyle/>
          <a:p>
            <a:pPr algn="ctr"/>
            <a:r>
              <a:rPr lang="en-US" i="1" dirty="0" smtClean="0"/>
              <a:t>keeps students active and focused</a:t>
            </a:r>
            <a:endParaRPr lang="en-US" b="1" i="1" dirty="0" smtClean="0"/>
          </a:p>
        </p:txBody>
      </p:sp>
      <p:sp>
        <p:nvSpPr>
          <p:cNvPr id="10" name="TextBox 9"/>
          <p:cNvSpPr txBox="1"/>
          <p:nvPr/>
        </p:nvSpPr>
        <p:spPr>
          <a:xfrm>
            <a:off x="5962640" y="1402337"/>
            <a:ext cx="2614295" cy="646331"/>
          </a:xfrm>
          <a:prstGeom prst="rect">
            <a:avLst/>
          </a:prstGeom>
          <a:noFill/>
        </p:spPr>
        <p:txBody>
          <a:bodyPr wrap="square" rtlCol="0">
            <a:spAutoFit/>
          </a:bodyPr>
          <a:lstStyle/>
          <a:p>
            <a:pPr algn="ctr">
              <a:defRPr/>
            </a:pPr>
            <a:r>
              <a:rPr lang="en-US" b="1" dirty="0"/>
              <a:t>Variety of teaching methods </a:t>
            </a:r>
            <a:r>
              <a:rPr lang="en-US" b="1" dirty="0" smtClean="0"/>
              <a:t>employed</a:t>
            </a:r>
            <a:endParaRPr lang="en-US" b="1" dirty="0"/>
          </a:p>
        </p:txBody>
      </p:sp>
      <p:sp>
        <p:nvSpPr>
          <p:cNvPr id="11" name="TextBox 10"/>
          <p:cNvSpPr txBox="1"/>
          <p:nvPr/>
        </p:nvSpPr>
        <p:spPr>
          <a:xfrm>
            <a:off x="5962640" y="2193012"/>
            <a:ext cx="2626553" cy="646331"/>
          </a:xfrm>
          <a:prstGeom prst="rect">
            <a:avLst/>
          </a:prstGeom>
          <a:noFill/>
        </p:spPr>
        <p:txBody>
          <a:bodyPr wrap="none" rtlCol="0">
            <a:spAutoFit/>
          </a:bodyPr>
          <a:lstStyle/>
          <a:p>
            <a:pPr algn="ctr"/>
            <a:r>
              <a:rPr lang="en-US" b="1" i="1" dirty="0" smtClean="0"/>
              <a:t> </a:t>
            </a:r>
            <a:r>
              <a:rPr lang="en-US" i="1" dirty="0"/>
              <a:t>audio, visual, hands-on</a:t>
            </a:r>
          </a:p>
          <a:p>
            <a:pPr algn="ctr"/>
            <a:r>
              <a:rPr lang="en-US" i="1" dirty="0" smtClean="0"/>
              <a:t>interaction </a:t>
            </a:r>
            <a:r>
              <a:rPr lang="en-US" i="1" dirty="0"/>
              <a:t>with material</a:t>
            </a:r>
          </a:p>
        </p:txBody>
      </p:sp>
      <p:sp>
        <p:nvSpPr>
          <p:cNvPr id="12" name="TextBox 11"/>
          <p:cNvSpPr txBox="1"/>
          <p:nvPr/>
        </p:nvSpPr>
        <p:spPr>
          <a:xfrm>
            <a:off x="284480" y="3051468"/>
            <a:ext cx="3028833" cy="923330"/>
          </a:xfrm>
          <a:prstGeom prst="rect">
            <a:avLst/>
          </a:prstGeom>
          <a:noFill/>
        </p:spPr>
        <p:txBody>
          <a:bodyPr wrap="square" rtlCol="0">
            <a:spAutoFit/>
          </a:bodyPr>
          <a:lstStyle/>
          <a:p>
            <a:pPr algn="ctr">
              <a:defRPr/>
            </a:pPr>
            <a:r>
              <a:rPr lang="en-US" b="1" dirty="0"/>
              <a:t>Well-defined learning outcomes and clear expectations</a:t>
            </a:r>
            <a:r>
              <a:rPr lang="en-US" b="1" dirty="0" smtClean="0"/>
              <a:t> </a:t>
            </a:r>
            <a:endParaRPr lang="en-US" b="1" dirty="0"/>
          </a:p>
        </p:txBody>
      </p:sp>
      <p:sp>
        <p:nvSpPr>
          <p:cNvPr id="13" name="TextBox 12"/>
          <p:cNvSpPr txBox="1"/>
          <p:nvPr/>
        </p:nvSpPr>
        <p:spPr>
          <a:xfrm>
            <a:off x="433316" y="4063727"/>
            <a:ext cx="2731161" cy="646331"/>
          </a:xfrm>
          <a:prstGeom prst="rect">
            <a:avLst/>
          </a:prstGeom>
          <a:noFill/>
        </p:spPr>
        <p:txBody>
          <a:bodyPr wrap="square" rtlCol="0">
            <a:spAutoFit/>
          </a:bodyPr>
          <a:lstStyle/>
          <a:p>
            <a:pPr algn="ctr"/>
            <a:r>
              <a:rPr lang="en-US" i="1" dirty="0" smtClean="0"/>
              <a:t>know what the goal is and how to achieve it</a:t>
            </a:r>
          </a:p>
        </p:txBody>
      </p:sp>
      <p:sp>
        <p:nvSpPr>
          <p:cNvPr id="14" name="TextBox 13"/>
          <p:cNvSpPr txBox="1"/>
          <p:nvPr/>
        </p:nvSpPr>
        <p:spPr>
          <a:xfrm>
            <a:off x="3340222" y="3051468"/>
            <a:ext cx="2345093" cy="923330"/>
          </a:xfrm>
          <a:prstGeom prst="rect">
            <a:avLst/>
          </a:prstGeom>
          <a:noFill/>
        </p:spPr>
        <p:txBody>
          <a:bodyPr wrap="square" rtlCol="0">
            <a:spAutoFit/>
          </a:bodyPr>
          <a:lstStyle/>
          <a:p>
            <a:pPr algn="ctr">
              <a:defRPr/>
            </a:pPr>
            <a:r>
              <a:rPr lang="en-US" b="1" dirty="0"/>
              <a:t>Professor cares about </a:t>
            </a:r>
            <a:r>
              <a:rPr lang="en-US" b="1" dirty="0" smtClean="0"/>
              <a:t>student’s </a:t>
            </a:r>
            <a:r>
              <a:rPr lang="en-US" b="1" dirty="0"/>
              <a:t>learning</a:t>
            </a:r>
            <a:r>
              <a:rPr lang="en-US" b="1" dirty="0" smtClean="0"/>
              <a:t> </a:t>
            </a:r>
            <a:endParaRPr lang="en-US" b="1" dirty="0"/>
          </a:p>
        </p:txBody>
      </p:sp>
      <p:sp>
        <p:nvSpPr>
          <p:cNvPr id="15" name="TextBox 14"/>
          <p:cNvSpPr txBox="1"/>
          <p:nvPr/>
        </p:nvSpPr>
        <p:spPr>
          <a:xfrm>
            <a:off x="3441258" y="4063727"/>
            <a:ext cx="2089146" cy="646331"/>
          </a:xfrm>
          <a:prstGeom prst="rect">
            <a:avLst/>
          </a:prstGeom>
          <a:noFill/>
        </p:spPr>
        <p:txBody>
          <a:bodyPr wrap="none" rtlCol="0">
            <a:spAutoFit/>
          </a:bodyPr>
          <a:lstStyle/>
          <a:p>
            <a:pPr algn="ctr"/>
            <a:r>
              <a:rPr lang="en-US" i="1" dirty="0" smtClean="0"/>
              <a:t>Should this matter? </a:t>
            </a:r>
            <a:br>
              <a:rPr lang="en-US" i="1" dirty="0" smtClean="0"/>
            </a:br>
            <a:r>
              <a:rPr lang="en-US" i="1" dirty="0" smtClean="0"/>
              <a:t>Why does it?</a:t>
            </a:r>
          </a:p>
        </p:txBody>
      </p:sp>
      <p:sp>
        <p:nvSpPr>
          <p:cNvPr id="16" name="TextBox 15"/>
          <p:cNvSpPr txBox="1"/>
          <p:nvPr/>
        </p:nvSpPr>
        <p:spPr>
          <a:xfrm>
            <a:off x="6047337" y="3051468"/>
            <a:ext cx="2444900" cy="646331"/>
          </a:xfrm>
          <a:prstGeom prst="rect">
            <a:avLst/>
          </a:prstGeom>
          <a:noFill/>
        </p:spPr>
        <p:txBody>
          <a:bodyPr wrap="square" rtlCol="0">
            <a:spAutoFit/>
          </a:bodyPr>
          <a:lstStyle/>
          <a:p>
            <a:pPr algn="ctr">
              <a:defRPr/>
            </a:pPr>
            <a:r>
              <a:rPr lang="en-US" b="1" dirty="0"/>
              <a:t>Abundant and timely feedback </a:t>
            </a:r>
            <a:r>
              <a:rPr lang="en-US" b="1" dirty="0" smtClean="0"/>
              <a:t>provided</a:t>
            </a:r>
            <a:endParaRPr lang="en-US" b="1" dirty="0"/>
          </a:p>
        </p:txBody>
      </p:sp>
      <p:sp>
        <p:nvSpPr>
          <p:cNvPr id="17" name="TextBox 16"/>
          <p:cNvSpPr txBox="1"/>
          <p:nvPr/>
        </p:nvSpPr>
        <p:spPr>
          <a:xfrm>
            <a:off x="6217708" y="4063727"/>
            <a:ext cx="2104159" cy="646331"/>
          </a:xfrm>
          <a:prstGeom prst="rect">
            <a:avLst/>
          </a:prstGeom>
          <a:noFill/>
        </p:spPr>
        <p:txBody>
          <a:bodyPr wrap="square" rtlCol="0">
            <a:spAutoFit/>
          </a:bodyPr>
          <a:lstStyle/>
          <a:p>
            <a:pPr algn="ctr"/>
            <a:r>
              <a:rPr lang="en-US" i="1" dirty="0" smtClean="0"/>
              <a:t>assessment, keep on track, improve</a:t>
            </a:r>
          </a:p>
        </p:txBody>
      </p:sp>
      <p:sp>
        <p:nvSpPr>
          <p:cNvPr id="18" name="TextBox 17"/>
          <p:cNvSpPr txBox="1"/>
          <p:nvPr/>
        </p:nvSpPr>
        <p:spPr>
          <a:xfrm>
            <a:off x="546935" y="5260653"/>
            <a:ext cx="2570284" cy="646331"/>
          </a:xfrm>
          <a:prstGeom prst="rect">
            <a:avLst/>
          </a:prstGeom>
          <a:noFill/>
        </p:spPr>
        <p:txBody>
          <a:bodyPr wrap="square" rtlCol="0">
            <a:spAutoFit/>
          </a:bodyPr>
          <a:lstStyle/>
          <a:p>
            <a:pPr algn="ctr">
              <a:buFont typeface="Arial"/>
              <a:buNone/>
            </a:pPr>
            <a:r>
              <a:rPr lang="en-US" b="1" dirty="0"/>
              <a:t>Student has interest in subject matter</a:t>
            </a:r>
            <a:r>
              <a:rPr lang="en-US" b="1" dirty="0" smtClean="0"/>
              <a:t> </a:t>
            </a:r>
            <a:endParaRPr lang="en-US" b="1" dirty="0"/>
          </a:p>
        </p:txBody>
      </p:sp>
      <p:sp>
        <p:nvSpPr>
          <p:cNvPr id="19" name="TextBox 18"/>
          <p:cNvSpPr txBox="1"/>
          <p:nvPr/>
        </p:nvSpPr>
        <p:spPr>
          <a:xfrm>
            <a:off x="546934" y="5933167"/>
            <a:ext cx="2503925" cy="646331"/>
          </a:xfrm>
          <a:prstGeom prst="rect">
            <a:avLst/>
          </a:prstGeom>
          <a:noFill/>
        </p:spPr>
        <p:txBody>
          <a:bodyPr wrap="square" rtlCol="0">
            <a:spAutoFit/>
          </a:bodyPr>
          <a:lstStyle/>
          <a:p>
            <a:pPr algn="ctr"/>
            <a:r>
              <a:rPr lang="en-US" i="1" dirty="0"/>
              <a:t>willing to commit and</a:t>
            </a:r>
          </a:p>
          <a:p>
            <a:pPr algn="ctr"/>
            <a:r>
              <a:rPr lang="en-US" i="1" dirty="0"/>
              <a:t>“productive persistence”</a:t>
            </a:r>
          </a:p>
        </p:txBody>
      </p:sp>
      <p:sp>
        <p:nvSpPr>
          <p:cNvPr id="20" name="TextBox 19"/>
          <p:cNvSpPr txBox="1"/>
          <p:nvPr/>
        </p:nvSpPr>
        <p:spPr>
          <a:xfrm>
            <a:off x="3340222" y="5260653"/>
            <a:ext cx="2291219" cy="923330"/>
          </a:xfrm>
          <a:prstGeom prst="rect">
            <a:avLst/>
          </a:prstGeom>
          <a:noFill/>
        </p:spPr>
        <p:txBody>
          <a:bodyPr wrap="square" rtlCol="0">
            <a:spAutoFit/>
          </a:bodyPr>
          <a:lstStyle/>
          <a:p>
            <a:pPr algn="ctr">
              <a:defRPr/>
            </a:pPr>
            <a:r>
              <a:rPr lang="en-US" b="1" dirty="0">
                <a:solidFill>
                  <a:schemeClr val="bg1">
                    <a:lumMod val="50000"/>
                  </a:schemeClr>
                </a:solidFill>
              </a:rPr>
              <a:t>Reasonable work/academic schedule</a:t>
            </a:r>
            <a:r>
              <a:rPr lang="en-US" b="1" dirty="0" smtClean="0">
                <a:solidFill>
                  <a:schemeClr val="bg1">
                    <a:lumMod val="50000"/>
                  </a:schemeClr>
                </a:solidFill>
              </a:rPr>
              <a:t> </a:t>
            </a:r>
            <a:endParaRPr lang="en-US" b="1" dirty="0">
              <a:solidFill>
                <a:schemeClr val="bg1">
                  <a:lumMod val="50000"/>
                </a:schemeClr>
              </a:solidFill>
            </a:endParaRPr>
          </a:p>
        </p:txBody>
      </p:sp>
      <p:sp>
        <p:nvSpPr>
          <p:cNvPr id="21" name="TextBox 20"/>
          <p:cNvSpPr txBox="1"/>
          <p:nvPr/>
        </p:nvSpPr>
        <p:spPr>
          <a:xfrm>
            <a:off x="3229065" y="6106903"/>
            <a:ext cx="2513532" cy="646331"/>
          </a:xfrm>
          <a:prstGeom prst="rect">
            <a:avLst/>
          </a:prstGeom>
          <a:noFill/>
        </p:spPr>
        <p:txBody>
          <a:bodyPr wrap="square" rtlCol="0">
            <a:spAutoFit/>
          </a:bodyPr>
          <a:lstStyle/>
          <a:p>
            <a:pPr algn="ctr"/>
            <a:r>
              <a:rPr lang="en-US" i="1" dirty="0" smtClean="0">
                <a:solidFill>
                  <a:schemeClr val="bg1">
                    <a:lumMod val="50000"/>
                  </a:schemeClr>
                </a:solidFill>
              </a:rPr>
              <a:t>time available to dedicate to class work</a:t>
            </a:r>
          </a:p>
        </p:txBody>
      </p:sp>
      <p:sp>
        <p:nvSpPr>
          <p:cNvPr id="22" name="TextBox 21"/>
          <p:cNvSpPr txBox="1"/>
          <p:nvPr/>
        </p:nvSpPr>
        <p:spPr>
          <a:xfrm>
            <a:off x="6118703" y="5260653"/>
            <a:ext cx="2302169" cy="646331"/>
          </a:xfrm>
          <a:prstGeom prst="rect">
            <a:avLst/>
          </a:prstGeom>
          <a:noFill/>
        </p:spPr>
        <p:txBody>
          <a:bodyPr wrap="none" rtlCol="0">
            <a:spAutoFit/>
          </a:bodyPr>
          <a:lstStyle/>
          <a:p>
            <a:pPr algn="ctr">
              <a:defRPr/>
            </a:pPr>
            <a:r>
              <a:rPr lang="en-US" b="1" dirty="0">
                <a:solidFill>
                  <a:schemeClr val="bg1">
                    <a:lumMod val="50000"/>
                  </a:schemeClr>
                </a:solidFill>
              </a:rPr>
              <a:t>Student is healthy: </a:t>
            </a:r>
            <a:br>
              <a:rPr lang="en-US" b="1" dirty="0">
                <a:solidFill>
                  <a:schemeClr val="bg1">
                    <a:lumMod val="50000"/>
                  </a:schemeClr>
                </a:solidFill>
              </a:rPr>
            </a:br>
            <a:r>
              <a:rPr lang="en-US" b="1" dirty="0">
                <a:solidFill>
                  <a:schemeClr val="bg1">
                    <a:lumMod val="50000"/>
                  </a:schemeClr>
                </a:solidFill>
              </a:rPr>
              <a:t>sleep/diet/exercise</a:t>
            </a:r>
            <a:r>
              <a:rPr lang="en-US" b="1" dirty="0" smtClean="0">
                <a:solidFill>
                  <a:schemeClr val="bg1">
                    <a:lumMod val="50000"/>
                  </a:schemeClr>
                </a:solidFill>
              </a:rPr>
              <a:t> </a:t>
            </a:r>
            <a:endParaRPr lang="en-US" b="1" dirty="0">
              <a:solidFill>
                <a:schemeClr val="bg1">
                  <a:lumMod val="50000"/>
                </a:schemeClr>
              </a:solidFill>
            </a:endParaRPr>
          </a:p>
        </p:txBody>
      </p:sp>
      <p:sp>
        <p:nvSpPr>
          <p:cNvPr id="23" name="TextBox 22"/>
          <p:cNvSpPr txBox="1"/>
          <p:nvPr/>
        </p:nvSpPr>
        <p:spPr>
          <a:xfrm>
            <a:off x="6185083" y="6071666"/>
            <a:ext cx="2169409" cy="369332"/>
          </a:xfrm>
          <a:prstGeom prst="rect">
            <a:avLst/>
          </a:prstGeom>
          <a:noFill/>
        </p:spPr>
        <p:txBody>
          <a:bodyPr wrap="none" rtlCol="0">
            <a:spAutoFit/>
          </a:bodyPr>
          <a:lstStyle/>
          <a:p>
            <a:pPr algn="ctr"/>
            <a:r>
              <a:rPr lang="en-US" i="1" dirty="0" smtClean="0">
                <a:solidFill>
                  <a:schemeClr val="bg1">
                    <a:lumMod val="50000"/>
                  </a:schemeClr>
                </a:solidFill>
              </a:rPr>
              <a:t>receptive mind/body</a:t>
            </a:r>
          </a:p>
        </p:txBody>
      </p:sp>
      <p:sp>
        <p:nvSpPr>
          <p:cNvPr id="24" name="TextBox 23"/>
          <p:cNvSpPr txBox="1"/>
          <p:nvPr/>
        </p:nvSpPr>
        <p:spPr>
          <a:xfrm>
            <a:off x="3229065" y="4640611"/>
            <a:ext cx="2625379" cy="369332"/>
          </a:xfrm>
          <a:prstGeom prst="rect">
            <a:avLst/>
          </a:prstGeom>
          <a:noFill/>
        </p:spPr>
        <p:txBody>
          <a:bodyPr wrap="square" rtlCol="0">
            <a:spAutoFit/>
          </a:bodyPr>
          <a:lstStyle/>
          <a:p>
            <a:pPr algn="ctr"/>
            <a:r>
              <a:rPr lang="en-US" b="1" i="1" dirty="0" smtClean="0"/>
              <a:t>Affective Domain</a:t>
            </a:r>
          </a:p>
        </p:txBody>
      </p:sp>
      <p:sp>
        <p:nvSpPr>
          <p:cNvPr id="27" name="Rectangle 26"/>
          <p:cNvSpPr/>
          <p:nvPr/>
        </p:nvSpPr>
        <p:spPr>
          <a:xfrm>
            <a:off x="433317" y="1226812"/>
            <a:ext cx="8253484" cy="3926705"/>
          </a:xfrm>
          <a:prstGeom prst="rect">
            <a:avLst/>
          </a:prstGeom>
          <a:noFill/>
          <a:ln w="101600">
            <a:solidFill>
              <a:srgbClr val="FF999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3177110" y="3051468"/>
            <a:ext cx="2785530" cy="2102049"/>
          </a:xfrm>
          <a:prstGeom prst="rect">
            <a:avLst/>
          </a:prstGeom>
          <a:noFill/>
          <a:ln w="1016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457200" y="5153517"/>
            <a:ext cx="2727446" cy="1599717"/>
          </a:xfrm>
          <a:prstGeom prst="rect">
            <a:avLst/>
          </a:prstGeom>
          <a:noFill/>
          <a:ln w="1016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7594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itle 1"/>
          <p:cNvSpPr txBox="1">
            <a:spLocks/>
          </p:cNvSpPr>
          <p:nvPr/>
        </p:nvSpPr>
        <p:spPr>
          <a:xfrm>
            <a:off x="693334" y="130778"/>
            <a:ext cx="8038681" cy="546343"/>
          </a:xfrm>
          <a:prstGeom prst="rect">
            <a:avLst/>
          </a:prstGeom>
          <a:solidFill>
            <a:schemeClr val="bg1"/>
          </a:solidFill>
        </p:spPr>
        <p:txBody>
          <a:bodyPr vert="horz" lIns="0" rIns="0" bIns="0" anchor="b">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smtClean="0">
                <a:ln>
                  <a:noFill/>
                </a:ln>
                <a:solidFill>
                  <a:srgbClr val="04617B"/>
                </a:solidFill>
                <a:effectLst/>
                <a:uLnTx/>
                <a:uFillTx/>
                <a:latin typeface="+mj-lt"/>
                <a:ea typeface="+mj-ea"/>
                <a:cs typeface="+mj-cs"/>
              </a:rPr>
              <a:t>Chemistry Connected YouTube Channel</a:t>
            </a:r>
            <a:endParaRPr kumimoji="0" lang="en-US" sz="4000" b="1" i="0" u="none" strike="noStrike" kern="1200" cap="none" spc="0" normalizeH="0" baseline="0" noProof="0" dirty="0" smtClean="0">
              <a:ln>
                <a:noFill/>
              </a:ln>
              <a:solidFill>
                <a:srgbClr val="04617B"/>
              </a:solidFill>
              <a:effectLst/>
              <a:uLnTx/>
              <a:uFillTx/>
              <a:latin typeface="+mj-lt"/>
              <a:ea typeface="+mj-ea"/>
              <a:cs typeface="+mj-cs"/>
            </a:endParaRPr>
          </a:p>
        </p:txBody>
      </p:sp>
      <p:pic>
        <p:nvPicPr>
          <p:cNvPr id="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75" y="763882"/>
            <a:ext cx="7042150" cy="597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405" y="741657"/>
            <a:ext cx="1485900" cy="599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1076" y="741657"/>
            <a:ext cx="1477963" cy="6043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6151" y="747558"/>
            <a:ext cx="1317625" cy="603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038" y="748642"/>
            <a:ext cx="1455737" cy="603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0365" y="756579"/>
            <a:ext cx="1287463"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23498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14135"/>
            <a:ext cx="8555797" cy="1143000"/>
          </a:xfrm>
        </p:spPr>
        <p:txBody>
          <a:bodyPr>
            <a:normAutofit/>
          </a:bodyPr>
          <a:lstStyle/>
          <a:p>
            <a:pPr lvl="0"/>
            <a:r>
              <a:rPr lang="en-US" sz="4400" b="1" dirty="0" smtClean="0">
                <a:solidFill>
                  <a:srgbClr val="04617B"/>
                </a:solidFill>
              </a:rPr>
              <a:t>Making it Academic </a:t>
            </a:r>
            <a:r>
              <a:rPr lang="mr-IN" sz="4400" b="1" dirty="0" smtClean="0">
                <a:solidFill>
                  <a:srgbClr val="04617B"/>
                </a:solidFill>
              </a:rPr>
              <a:t>–</a:t>
            </a:r>
            <a:r>
              <a:rPr lang="en-US" sz="4400" b="1" dirty="0" smtClean="0">
                <a:solidFill>
                  <a:srgbClr val="04617B"/>
                </a:solidFill>
              </a:rPr>
              <a:t> </a:t>
            </a:r>
            <a:r>
              <a:rPr lang="en-US" sz="4400" b="1" dirty="0" err="1" smtClean="0">
                <a:solidFill>
                  <a:srgbClr val="04617B"/>
                </a:solidFill>
              </a:rPr>
              <a:t>SoTL</a:t>
            </a:r>
            <a:r>
              <a:rPr lang="en-US" sz="4400" b="1" dirty="0" smtClean="0">
                <a:solidFill>
                  <a:srgbClr val="04617B"/>
                </a:solidFill>
              </a:rPr>
              <a:t> Research</a:t>
            </a:r>
            <a:endParaRPr lang="en-US" sz="4400" b="1" kern="1200" dirty="0" smtClean="0">
              <a:solidFill>
                <a:srgbClr val="04617B"/>
              </a:solidFill>
              <a:latin typeface="+mj-lt"/>
              <a:ea typeface="+mj-ea"/>
              <a:cs typeface="+mj-cs"/>
            </a:endParaRPr>
          </a:p>
          <a:p>
            <a:endParaRPr lang="en-US" b="1" dirty="0"/>
          </a:p>
        </p:txBody>
      </p:sp>
      <p:sp>
        <p:nvSpPr>
          <p:cNvPr id="3" name="Content Placeholder 2"/>
          <p:cNvSpPr>
            <a:spLocks noGrp="1"/>
          </p:cNvSpPr>
          <p:nvPr>
            <p:ph idx="1"/>
          </p:nvPr>
        </p:nvSpPr>
        <p:spPr>
          <a:xfrm>
            <a:off x="209604" y="1681095"/>
            <a:ext cx="8934395" cy="5038204"/>
          </a:xfrm>
        </p:spPr>
        <p:txBody>
          <a:bodyPr>
            <a:noAutofit/>
          </a:bodyPr>
          <a:lstStyle/>
          <a:p>
            <a:pPr marL="0" indent="0">
              <a:lnSpc>
                <a:spcPct val="90000"/>
              </a:lnSpc>
              <a:buClr>
                <a:schemeClr val="accent1"/>
              </a:buClr>
              <a:buSzPct val="85000"/>
              <a:buNone/>
            </a:pPr>
            <a:r>
              <a:rPr lang="en-US" sz="3200" dirty="0"/>
              <a:t>Turn </a:t>
            </a:r>
            <a:r>
              <a:rPr lang="en-US" sz="3200" dirty="0" smtClean="0"/>
              <a:t>your innovation into </a:t>
            </a:r>
            <a:r>
              <a:rPr lang="en-US" sz="3200" dirty="0"/>
              <a:t>a research project!</a:t>
            </a:r>
          </a:p>
          <a:p>
            <a:pPr>
              <a:lnSpc>
                <a:spcPct val="90000"/>
              </a:lnSpc>
              <a:buClr>
                <a:schemeClr val="accent1"/>
              </a:buClr>
              <a:buSzPct val="85000"/>
              <a:buFont typeface="Arial"/>
              <a:buChar char="•"/>
            </a:pPr>
            <a:r>
              <a:rPr lang="en-US" sz="3200" dirty="0"/>
              <a:t>Formulate a </a:t>
            </a:r>
            <a:r>
              <a:rPr lang="en-US" sz="3200" dirty="0" smtClean="0"/>
              <a:t>question</a:t>
            </a:r>
          </a:p>
          <a:p>
            <a:pPr>
              <a:lnSpc>
                <a:spcPct val="90000"/>
              </a:lnSpc>
              <a:buClr>
                <a:schemeClr val="accent1"/>
              </a:buClr>
              <a:buSzPct val="85000"/>
              <a:buFont typeface="Arial"/>
              <a:buChar char="•"/>
            </a:pPr>
            <a:r>
              <a:rPr lang="en-US" sz="3200" dirty="0" smtClean="0"/>
              <a:t>Collect data (can be a great “wow” factor)</a:t>
            </a:r>
          </a:p>
          <a:p>
            <a:pPr lvl="1">
              <a:lnSpc>
                <a:spcPct val="90000"/>
              </a:lnSpc>
              <a:buFont typeface="Arial"/>
              <a:buChar char="•"/>
            </a:pPr>
            <a:r>
              <a:rPr lang="en-US" sz="3200" dirty="0"/>
              <a:t>Get IRB approval (Human Subjects)</a:t>
            </a:r>
          </a:p>
          <a:p>
            <a:pPr lvl="1">
              <a:lnSpc>
                <a:spcPct val="90000"/>
              </a:lnSpc>
              <a:buFont typeface="Arial"/>
              <a:buChar char="•"/>
            </a:pPr>
            <a:r>
              <a:rPr lang="en-US" sz="3200" dirty="0" smtClean="0"/>
              <a:t>Pre- vs. Post</a:t>
            </a:r>
            <a:r>
              <a:rPr lang="en-US" sz="3200" dirty="0"/>
              <a:t>-</a:t>
            </a:r>
            <a:r>
              <a:rPr lang="en-US" sz="3200" dirty="0" smtClean="0"/>
              <a:t>Intervention</a:t>
            </a:r>
          </a:p>
          <a:p>
            <a:pPr lvl="1">
              <a:lnSpc>
                <a:spcPct val="90000"/>
              </a:lnSpc>
              <a:buFont typeface="Arial"/>
              <a:buChar char="•"/>
            </a:pPr>
            <a:r>
              <a:rPr lang="en-US" sz="3200" dirty="0" smtClean="0"/>
              <a:t>Quantitative </a:t>
            </a:r>
            <a:r>
              <a:rPr lang="en-US" sz="3200" dirty="0"/>
              <a:t>and Qualitative </a:t>
            </a:r>
            <a:r>
              <a:rPr lang="en-US" sz="3200" dirty="0" smtClean="0"/>
              <a:t>data</a:t>
            </a:r>
          </a:p>
          <a:p>
            <a:pPr>
              <a:lnSpc>
                <a:spcPct val="90000"/>
              </a:lnSpc>
              <a:buClr>
                <a:schemeClr val="accent1"/>
              </a:buClr>
              <a:buSzPct val="85000"/>
              <a:buFont typeface="Arial"/>
              <a:buChar char="•"/>
            </a:pPr>
            <a:r>
              <a:rPr lang="en-US" sz="3200" dirty="0" smtClean="0"/>
              <a:t>Perform assessment; analyze data </a:t>
            </a:r>
          </a:p>
          <a:p>
            <a:pPr>
              <a:lnSpc>
                <a:spcPct val="90000"/>
              </a:lnSpc>
              <a:buClr>
                <a:schemeClr val="accent1"/>
              </a:buClr>
              <a:buSzPct val="85000"/>
              <a:buFont typeface="Arial"/>
              <a:buChar char="•"/>
            </a:pPr>
            <a:r>
              <a:rPr lang="en-US" sz="3200" dirty="0" smtClean="0"/>
              <a:t>Share results with colleagues and the world!</a:t>
            </a:r>
          </a:p>
          <a:p>
            <a:pPr lvl="1">
              <a:lnSpc>
                <a:spcPct val="90000"/>
              </a:lnSpc>
              <a:buFont typeface="Arial"/>
              <a:buChar char="•"/>
            </a:pPr>
            <a:r>
              <a:rPr lang="en-US" sz="3200" dirty="0" smtClean="0"/>
              <a:t>Conference paper, Ed. Journal article, RTP</a:t>
            </a:r>
            <a:endParaRPr lang="en-US" sz="3200" dirty="0"/>
          </a:p>
        </p:txBody>
      </p:sp>
    </p:spTree>
    <p:extLst>
      <p:ext uri="{BB962C8B-B14F-4D97-AF65-F5344CB8AC3E}">
        <p14:creationId xmlns:p14="http://schemas.microsoft.com/office/powerpoint/2010/main" val="22989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2637"/>
            <a:ext cx="8229600" cy="1143000"/>
          </a:xfrm>
        </p:spPr>
        <p:txBody>
          <a:bodyPr>
            <a:normAutofit/>
          </a:bodyPr>
          <a:lstStyle/>
          <a:p>
            <a:pPr lvl="0">
              <a:lnSpc>
                <a:spcPts val="4000"/>
              </a:lnSpc>
            </a:pPr>
            <a:r>
              <a:rPr lang="en-US" sz="4400" b="1" dirty="0" smtClean="0">
                <a:solidFill>
                  <a:srgbClr val="04617B"/>
                </a:solidFill>
              </a:rPr>
              <a:t>Getting Buy-In and Support from Students, Faculty, Institution</a:t>
            </a:r>
            <a:endParaRPr lang="en-US" sz="4400" b="1" kern="1200" dirty="0" smtClean="0">
              <a:solidFill>
                <a:srgbClr val="04617B"/>
              </a:solidFill>
              <a:latin typeface="+mj-lt"/>
              <a:ea typeface="+mj-ea"/>
              <a:cs typeface="+mj-cs"/>
            </a:endParaRPr>
          </a:p>
          <a:p>
            <a:endParaRPr lang="en-US" b="1" dirty="0"/>
          </a:p>
        </p:txBody>
      </p:sp>
      <p:sp>
        <p:nvSpPr>
          <p:cNvPr id="3" name="Content Placeholder 2"/>
          <p:cNvSpPr>
            <a:spLocks noGrp="1"/>
          </p:cNvSpPr>
          <p:nvPr>
            <p:ph idx="1"/>
          </p:nvPr>
        </p:nvSpPr>
        <p:spPr>
          <a:xfrm>
            <a:off x="-386950" y="1837095"/>
            <a:ext cx="9530949" cy="4338836"/>
          </a:xfrm>
        </p:spPr>
        <p:txBody>
          <a:bodyPr>
            <a:noAutofit/>
          </a:bodyPr>
          <a:lstStyle/>
          <a:p>
            <a:pPr lvl="1">
              <a:spcBef>
                <a:spcPts val="0"/>
              </a:spcBef>
              <a:spcAft>
                <a:spcPts val="1200"/>
              </a:spcAft>
              <a:buFont typeface="Arial"/>
              <a:buChar char="•"/>
            </a:pPr>
            <a:r>
              <a:rPr lang="en-US" sz="2800" dirty="0" smtClean="0"/>
              <a:t>Poorly implemented interventions unlikely to succeed</a:t>
            </a:r>
          </a:p>
          <a:p>
            <a:pPr lvl="2">
              <a:spcBef>
                <a:spcPts val="0"/>
              </a:spcBef>
              <a:spcAft>
                <a:spcPts val="1200"/>
              </a:spcAft>
              <a:buFont typeface="Arial"/>
              <a:buChar char="•"/>
            </a:pPr>
            <a:r>
              <a:rPr lang="en-US" sz="2500" dirty="0" smtClean="0"/>
              <a:t>If you are enthusiastic, students are likely to be too</a:t>
            </a:r>
          </a:p>
          <a:p>
            <a:pPr lvl="2">
              <a:spcBef>
                <a:spcPts val="0"/>
              </a:spcBef>
              <a:spcAft>
                <a:spcPts val="1200"/>
              </a:spcAft>
              <a:buFont typeface="Arial"/>
              <a:buChar char="•"/>
            </a:pPr>
            <a:r>
              <a:rPr lang="en-US" sz="2500" dirty="0" smtClean="0"/>
              <a:t>Explain WHY you do what you do </a:t>
            </a:r>
            <a:r>
              <a:rPr lang="mr-IN" sz="2500" dirty="0" smtClean="0"/>
              <a:t>–</a:t>
            </a:r>
            <a:r>
              <a:rPr lang="en-US" sz="2500" dirty="0" smtClean="0"/>
              <a:t> pedagogy matters!</a:t>
            </a:r>
          </a:p>
          <a:p>
            <a:pPr lvl="1">
              <a:spcBef>
                <a:spcPts val="0"/>
              </a:spcBef>
              <a:spcAft>
                <a:spcPts val="1200"/>
              </a:spcAft>
              <a:buFont typeface="Arial"/>
              <a:buChar char="•"/>
            </a:pPr>
            <a:r>
              <a:rPr lang="en-US" sz="2800" dirty="0" smtClean="0"/>
              <a:t>Share data and testimonials and data with colleagues – encourage a </a:t>
            </a:r>
            <a:r>
              <a:rPr lang="en-US" sz="2800" dirty="0" err="1" smtClean="0"/>
              <a:t>SoTL</a:t>
            </a:r>
            <a:r>
              <a:rPr lang="en-US" sz="2800" dirty="0" smtClean="0"/>
              <a:t>-supportive culture </a:t>
            </a:r>
          </a:p>
          <a:p>
            <a:pPr lvl="1">
              <a:spcBef>
                <a:spcPts val="0"/>
              </a:spcBef>
              <a:spcAft>
                <a:spcPts val="1200"/>
              </a:spcAft>
              <a:buFont typeface="Arial"/>
              <a:buChar char="•"/>
            </a:pPr>
            <a:r>
              <a:rPr lang="en-US" sz="2800" dirty="0" smtClean="0"/>
              <a:t>Institutional </a:t>
            </a:r>
            <a:r>
              <a:rPr lang="en-US" sz="2800" dirty="0" smtClean="0">
                <a:latin typeface="Arial"/>
                <a:cs typeface="Arial"/>
              </a:rPr>
              <a:t>$</a:t>
            </a:r>
            <a:r>
              <a:rPr lang="en-US" sz="2800" dirty="0" err="1" smtClean="0"/>
              <a:t>upport</a:t>
            </a:r>
            <a:r>
              <a:rPr lang="en-US" sz="2800" dirty="0" smtClean="0"/>
              <a:t>: workshops, summer institutes, release time, mini-grants</a:t>
            </a:r>
            <a:r>
              <a:rPr lang="en-US" sz="2800" dirty="0"/>
              <a:t>, free </a:t>
            </a:r>
            <a:r>
              <a:rPr lang="en-US" sz="2800" dirty="0" smtClean="0"/>
              <a:t>iPads </a:t>
            </a:r>
            <a:r>
              <a:rPr lang="en-US" sz="2800" dirty="0"/>
              <a:t>(!</a:t>
            </a:r>
            <a:r>
              <a:rPr lang="en-US" sz="2800" dirty="0" smtClean="0"/>
              <a:t>)</a:t>
            </a:r>
            <a:r>
              <a:rPr lang="en-US" sz="2500" dirty="0" smtClean="0"/>
              <a:t>, </a:t>
            </a:r>
            <a:r>
              <a:rPr lang="en-US" sz="2800" dirty="0" smtClean="0"/>
              <a:t>Faculty </a:t>
            </a:r>
            <a:r>
              <a:rPr lang="en-US" sz="2800" dirty="0"/>
              <a:t>Learning </a:t>
            </a:r>
            <a:r>
              <a:rPr lang="en-US" sz="2800" dirty="0" smtClean="0"/>
              <a:t>Communities</a:t>
            </a:r>
            <a:r>
              <a:rPr lang="en-US" sz="2800" dirty="0"/>
              <a:t> </a:t>
            </a:r>
            <a:r>
              <a:rPr lang="en-US" sz="2800" dirty="0" smtClean="0"/>
              <a:t>(clicker, </a:t>
            </a:r>
            <a:r>
              <a:rPr lang="en-US" sz="2800" dirty="0" err="1" smtClean="0"/>
              <a:t>SoTL</a:t>
            </a:r>
            <a:r>
              <a:rPr lang="en-US" sz="2800" dirty="0" smtClean="0"/>
              <a:t>, technology)</a:t>
            </a:r>
          </a:p>
          <a:p>
            <a:pPr lvl="1">
              <a:spcBef>
                <a:spcPts val="0"/>
              </a:spcBef>
              <a:spcAft>
                <a:spcPts val="1200"/>
              </a:spcAft>
              <a:buFont typeface="Arial"/>
              <a:buChar char="•"/>
            </a:pPr>
            <a:r>
              <a:rPr lang="en-US" sz="2800" dirty="0" smtClean="0"/>
              <a:t>Collaborate with research students, other institutions…</a:t>
            </a:r>
            <a:endParaRPr lang="en-US" sz="5400" dirty="0"/>
          </a:p>
        </p:txBody>
      </p:sp>
    </p:spTree>
    <p:extLst>
      <p:ext uri="{BB962C8B-B14F-4D97-AF65-F5344CB8AC3E}">
        <p14:creationId xmlns:p14="http://schemas.microsoft.com/office/powerpoint/2010/main" val="22989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521" y="641459"/>
            <a:ext cx="8532048" cy="733469"/>
          </a:xfrm>
        </p:spPr>
        <p:txBody>
          <a:bodyPr>
            <a:normAutofit fontScale="90000"/>
          </a:bodyPr>
          <a:lstStyle/>
          <a:p>
            <a:pPr lvl="0"/>
            <a:r>
              <a:rPr lang="en-US" sz="4400" b="1" kern="1200" dirty="0" smtClean="0">
                <a:solidFill>
                  <a:srgbClr val="04617B"/>
                </a:solidFill>
                <a:latin typeface="+mj-lt"/>
                <a:ea typeface="+mj-ea"/>
                <a:cs typeface="+mj-cs"/>
              </a:rPr>
              <a:t>Variety in Teaching </a:t>
            </a:r>
            <a:r>
              <a:rPr lang="en-US" sz="4400" b="1" dirty="0" smtClean="0">
                <a:solidFill>
                  <a:srgbClr val="04617B"/>
                </a:solidFill>
              </a:rPr>
              <a:t>= Engaged Students</a:t>
            </a:r>
            <a:endParaRPr lang="en-US" sz="4400" b="1" kern="1200" dirty="0" smtClean="0">
              <a:solidFill>
                <a:srgbClr val="04617B"/>
              </a:solidFill>
              <a:latin typeface="+mj-lt"/>
              <a:ea typeface="+mj-ea"/>
              <a:cs typeface="+mj-cs"/>
            </a:endParaRPr>
          </a:p>
        </p:txBody>
      </p:sp>
      <p:sp>
        <p:nvSpPr>
          <p:cNvPr id="3" name="Content Placeholder 2"/>
          <p:cNvSpPr>
            <a:spLocks noGrp="1"/>
          </p:cNvSpPr>
          <p:nvPr>
            <p:ph idx="1"/>
          </p:nvPr>
        </p:nvSpPr>
        <p:spPr>
          <a:xfrm>
            <a:off x="-114300" y="1613054"/>
            <a:ext cx="9144000" cy="5227492"/>
          </a:xfrm>
        </p:spPr>
        <p:txBody>
          <a:bodyPr>
            <a:normAutofit lnSpcReduction="10000"/>
          </a:bodyPr>
          <a:lstStyle/>
          <a:p>
            <a:pPr lvl="1">
              <a:spcBef>
                <a:spcPts val="1200"/>
              </a:spcBef>
              <a:buFont typeface="Arial"/>
              <a:buChar char="•"/>
            </a:pPr>
            <a:r>
              <a:rPr lang="en-US" sz="3200" dirty="0" smtClean="0"/>
              <a:t>Audiovisual presentations blows away text</a:t>
            </a:r>
          </a:p>
          <a:p>
            <a:pPr lvl="1">
              <a:spcBef>
                <a:spcPts val="1200"/>
              </a:spcBef>
              <a:buFont typeface="Arial"/>
              <a:buChar char="•"/>
            </a:pPr>
            <a:r>
              <a:rPr lang="en-US" sz="3200" dirty="0"/>
              <a:t>I</a:t>
            </a:r>
            <a:r>
              <a:rPr lang="en-US" sz="3200" dirty="0" smtClean="0"/>
              <a:t>nteractive lessons exercise different “muscles</a:t>
            </a:r>
            <a:r>
              <a:rPr lang="en-US" sz="3200" dirty="0"/>
              <a:t>”</a:t>
            </a:r>
            <a:endParaRPr lang="en-US" sz="3200" dirty="0" smtClean="0"/>
          </a:p>
          <a:p>
            <a:pPr lvl="1">
              <a:spcBef>
                <a:spcPts val="1200"/>
              </a:spcBef>
              <a:buFont typeface="Arial"/>
              <a:buChar char="•"/>
            </a:pPr>
            <a:r>
              <a:rPr lang="en-US" sz="3200" dirty="0" smtClean="0"/>
              <a:t>Teaching to learning styles is a “</a:t>
            </a:r>
            <a:r>
              <a:rPr lang="en-US" sz="3200" dirty="0" smtClean="0">
                <a:hlinkClick r:id="rId2"/>
              </a:rPr>
              <a:t>neuromyth</a:t>
            </a:r>
            <a:r>
              <a:rPr lang="en-US" sz="3200" dirty="0" smtClean="0"/>
              <a:t>,” but captioning is helpful for ALL learners</a:t>
            </a:r>
          </a:p>
          <a:p>
            <a:pPr lvl="1">
              <a:spcBef>
                <a:spcPts val="1200"/>
              </a:spcBef>
              <a:buFont typeface="Arial"/>
              <a:buChar char="•"/>
            </a:pPr>
            <a:r>
              <a:rPr lang="en-US" sz="3200" dirty="0" smtClean="0"/>
              <a:t>Online tools offer asynchronous  and mobile delivery, pause button, unlimited replay, etc.</a:t>
            </a:r>
          </a:p>
          <a:p>
            <a:pPr lvl="1">
              <a:spcBef>
                <a:spcPts val="1200"/>
              </a:spcBef>
              <a:buFont typeface="Arial"/>
              <a:buChar char="•"/>
            </a:pPr>
            <a:r>
              <a:rPr lang="en-US" sz="3200" dirty="0" smtClean="0"/>
              <a:t>Most students need more than textbook support! Online homework and adaptive learning tools enable immediate feedback/ formative assessment</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710"/>
            <a:ext cx="8229600" cy="1444336"/>
          </a:xfrm>
        </p:spPr>
        <p:txBody>
          <a:bodyPr>
            <a:normAutofit/>
          </a:bodyPr>
          <a:lstStyle/>
          <a:p>
            <a:pPr lvl="0"/>
            <a:r>
              <a:rPr lang="en-US" sz="4400" b="1" dirty="0" smtClean="0">
                <a:solidFill>
                  <a:srgbClr val="04617B"/>
                </a:solidFill>
              </a:rPr>
              <a:t>Technology to Improve Mindset: Tapping into </a:t>
            </a:r>
            <a:r>
              <a:rPr lang="en-US" sz="4400" b="1" kern="1200" dirty="0" smtClean="0">
                <a:solidFill>
                  <a:srgbClr val="04617B"/>
                </a:solidFill>
                <a:latin typeface="+mj-lt"/>
                <a:ea typeface="+mj-ea"/>
                <a:cs typeface="+mj-cs"/>
              </a:rPr>
              <a:t>the Affective Domain</a:t>
            </a:r>
            <a:endParaRPr lang="en-US" b="1" dirty="0"/>
          </a:p>
        </p:txBody>
      </p:sp>
      <p:sp>
        <p:nvSpPr>
          <p:cNvPr id="3" name="Content Placeholder 2"/>
          <p:cNvSpPr>
            <a:spLocks noGrp="1"/>
          </p:cNvSpPr>
          <p:nvPr>
            <p:ph idx="1"/>
          </p:nvPr>
        </p:nvSpPr>
        <p:spPr>
          <a:xfrm>
            <a:off x="-26997" y="2337979"/>
            <a:ext cx="9046305" cy="4956706"/>
          </a:xfrm>
        </p:spPr>
        <p:txBody>
          <a:bodyPr>
            <a:noAutofit/>
          </a:bodyPr>
          <a:lstStyle/>
          <a:p>
            <a:pPr lvl="1">
              <a:spcBef>
                <a:spcPts val="1200"/>
              </a:spcBef>
              <a:buFont typeface="Arial"/>
              <a:buChar char="•"/>
            </a:pPr>
            <a:r>
              <a:rPr lang="en-US" sz="2400" b="1" dirty="0" smtClean="0"/>
              <a:t>How the student feels about the class affects learning! </a:t>
            </a:r>
            <a:r>
              <a:rPr lang="en-US" sz="2400" dirty="0" smtClean="0"/>
              <a:t>(technology-infused learning can be fun, interesting, engaging, informative, helpful, shiny and new)</a:t>
            </a:r>
            <a:br>
              <a:rPr lang="en-US" sz="2400" dirty="0" smtClean="0"/>
            </a:br>
            <a:r>
              <a:rPr lang="en-US" i="1" dirty="0"/>
              <a:t>Our students are digital natives and expect technology.</a:t>
            </a:r>
            <a:endParaRPr lang="en-US" sz="2400" i="1" dirty="0" smtClean="0"/>
          </a:p>
          <a:p>
            <a:pPr lvl="1">
              <a:spcBef>
                <a:spcPts val="1200"/>
              </a:spcBef>
              <a:buFont typeface="Arial"/>
              <a:buChar char="•"/>
            </a:pPr>
            <a:r>
              <a:rPr lang="en-US" sz="2400" b="1" dirty="0" smtClean="0"/>
              <a:t>How the teacher feels about the class affects teaching! </a:t>
            </a:r>
            <a:r>
              <a:rPr lang="en-US" sz="2400" dirty="0" smtClean="0"/>
              <a:t>(technology-infused teaching can be fun, interesting…)</a:t>
            </a:r>
          </a:p>
          <a:p>
            <a:pPr lvl="1">
              <a:spcBef>
                <a:spcPts val="1200"/>
              </a:spcBef>
              <a:buFont typeface="Arial"/>
              <a:buChar char="•"/>
            </a:pPr>
            <a:r>
              <a:rPr lang="en-US" sz="2400" b="1" dirty="0" smtClean="0"/>
              <a:t>Students learn better if they feel the instructor cares about their learning.  </a:t>
            </a:r>
            <a:br>
              <a:rPr lang="en-US" sz="2400" b="1" dirty="0" smtClean="0"/>
            </a:br>
            <a:r>
              <a:rPr lang="en-US" sz="2400" i="1" dirty="0" smtClean="0"/>
              <a:t>Students appreciate the effort you put in to support their learning.  </a:t>
            </a:r>
            <a:r>
              <a:rPr lang="en-US" dirty="0" smtClean="0"/>
              <a:t>A</a:t>
            </a:r>
            <a:r>
              <a:rPr lang="en-US" sz="2400" dirty="0" smtClean="0"/>
              <a:t> better attitude about you, about the class, and about the subject can lead to better learning!</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58043"/>
            <a:ext cx="8229600" cy="679419"/>
          </a:xfrm>
        </p:spPr>
        <p:txBody>
          <a:bodyPr>
            <a:normAutofit fontScale="90000"/>
          </a:bodyPr>
          <a:lstStyle/>
          <a:p>
            <a:r>
              <a:rPr lang="en-US" b="1" dirty="0" smtClean="0"/>
              <a:t>Support &amp; Acknowledgments	</a:t>
            </a:r>
            <a:endParaRPr lang="en-US" b="1" dirty="0"/>
          </a:p>
        </p:txBody>
      </p:sp>
      <p:sp>
        <p:nvSpPr>
          <p:cNvPr id="3" name="Content Placeholder 2"/>
          <p:cNvSpPr>
            <a:spLocks noGrp="1"/>
          </p:cNvSpPr>
          <p:nvPr>
            <p:ph idx="1"/>
          </p:nvPr>
        </p:nvSpPr>
        <p:spPr>
          <a:xfrm>
            <a:off x="103031" y="1466250"/>
            <a:ext cx="8937937" cy="5391750"/>
          </a:xfrm>
        </p:spPr>
        <p:txBody>
          <a:bodyPr>
            <a:noAutofit/>
          </a:bodyPr>
          <a:lstStyle/>
          <a:p>
            <a:pPr algn="ctr">
              <a:spcBef>
                <a:spcPts val="1800"/>
              </a:spcBef>
              <a:buFontTx/>
              <a:buNone/>
            </a:pPr>
            <a:r>
              <a:rPr lang="en-US" sz="2400" b="1" dirty="0" smtClean="0"/>
              <a:t>CPP Faculty Center for Professional Development</a:t>
            </a:r>
            <a:br>
              <a:rPr lang="en-US" sz="2400" b="1" dirty="0" smtClean="0"/>
            </a:br>
            <a:r>
              <a:rPr lang="en-US" sz="2400" i="1" dirty="0" smtClean="0"/>
              <a:t>Investigating Teaching &amp; Learning Fellowship, Connecting </a:t>
            </a:r>
            <a:br>
              <a:rPr lang="en-US" sz="2400" i="1" dirty="0" smtClean="0"/>
            </a:br>
            <a:r>
              <a:rPr lang="en-US" sz="2400" i="1" dirty="0" smtClean="0"/>
              <a:t>Learning &amp; Technology FLC, Clicker FLC, countless workshops</a:t>
            </a:r>
            <a:endParaRPr lang="en-US" sz="2400" dirty="0" smtClean="0"/>
          </a:p>
          <a:p>
            <a:pPr algn="ctr">
              <a:spcBef>
                <a:spcPts val="1800"/>
              </a:spcBef>
              <a:buFontTx/>
              <a:buNone/>
            </a:pPr>
            <a:r>
              <a:rPr lang="en-US" sz="2400" dirty="0" smtClean="0"/>
              <a:t> </a:t>
            </a:r>
            <a:r>
              <a:rPr lang="en-US" sz="2400" b="1" dirty="0" smtClean="0"/>
              <a:t>CPP eLearning (I&amp;IT), CPP </a:t>
            </a:r>
            <a:r>
              <a:rPr lang="en-US" sz="2400" b="1" dirty="0" err="1" smtClean="0"/>
              <a:t>Mediavision</a:t>
            </a:r>
            <a:r>
              <a:rPr lang="en-US" sz="2400" b="1" dirty="0" smtClean="0"/>
              <a:t/>
            </a:r>
            <a:br>
              <a:rPr lang="en-US" sz="2400" b="1" dirty="0" smtClean="0"/>
            </a:br>
            <a:r>
              <a:rPr lang="en-US" sz="2400" i="1" dirty="0" smtClean="0"/>
              <a:t>Flash animations &amp; </a:t>
            </a:r>
            <a:r>
              <a:rPr lang="en-US" sz="2400" i="1" dirty="0"/>
              <a:t>video production</a:t>
            </a:r>
          </a:p>
          <a:p>
            <a:pPr algn="ctr">
              <a:spcBef>
                <a:spcPts val="1800"/>
              </a:spcBef>
              <a:buFontTx/>
              <a:buNone/>
            </a:pPr>
            <a:r>
              <a:rPr lang="en-US" sz="2400" b="1" dirty="0" smtClean="0"/>
              <a:t>CSU Course Redesign with Technology Grants x3</a:t>
            </a:r>
            <a:br>
              <a:rPr lang="en-US" sz="2400" b="1" dirty="0" smtClean="0"/>
            </a:br>
            <a:r>
              <a:rPr lang="en-US" sz="2400" i="1" dirty="0" smtClean="0"/>
              <a:t>Summer Institute + Course Release + Stipend</a:t>
            </a:r>
            <a:endParaRPr lang="en-US" sz="2400" i="1" dirty="0"/>
          </a:p>
          <a:p>
            <a:pPr algn="ctr">
              <a:spcBef>
                <a:spcPts val="1800"/>
              </a:spcBef>
              <a:buNone/>
            </a:pPr>
            <a:r>
              <a:rPr lang="en-US" sz="2400" smtClean="0"/>
              <a:t>      </a:t>
            </a:r>
            <a:r>
              <a:rPr lang="en-US" sz="2400" b="1"/>
              <a:t>CPP SPICE </a:t>
            </a:r>
            <a:r>
              <a:rPr lang="en-US" sz="2400" b="1" smtClean="0"/>
              <a:t>Grants x2 </a:t>
            </a:r>
            <a:r>
              <a:rPr lang="en-US" sz="2400" b="1"/>
              <a:t/>
            </a:r>
            <a:br>
              <a:rPr lang="en-US" sz="2400" b="1"/>
            </a:br>
            <a:r>
              <a:rPr lang="en-US" sz="2400" i="1"/>
              <a:t>Paid for online homework, stipend to support CSU-CRT</a:t>
            </a:r>
          </a:p>
          <a:p>
            <a:pPr algn="ctr">
              <a:spcBef>
                <a:spcPts val="1800"/>
              </a:spcBef>
              <a:buFontTx/>
              <a:buNone/>
            </a:pPr>
            <a:r>
              <a:rPr lang="en-US" sz="2400" b="1" dirty="0" smtClean="0"/>
              <a:t>CSUPERB Grant (CSU Biotech. Education &amp; Research)</a:t>
            </a:r>
            <a:br>
              <a:rPr lang="en-US" sz="2400" b="1" dirty="0" smtClean="0"/>
            </a:br>
            <a:r>
              <a:rPr lang="en-US" sz="2400" i="1" dirty="0" smtClean="0"/>
              <a:t>Summer stipend to create pre-lab tutorials</a:t>
            </a:r>
          </a:p>
        </p:txBody>
      </p:sp>
    </p:spTree>
    <p:extLst>
      <p:ext uri="{BB962C8B-B14F-4D97-AF65-F5344CB8AC3E}">
        <p14:creationId xmlns:p14="http://schemas.microsoft.com/office/powerpoint/2010/main" val="1432967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991" y="810490"/>
            <a:ext cx="8801100" cy="1468697"/>
          </a:xfrm>
        </p:spPr>
        <p:txBody>
          <a:bodyPr>
            <a:noAutofit/>
          </a:bodyPr>
          <a:lstStyle/>
          <a:p>
            <a:r>
              <a:rPr lang="en-US" sz="4800" b="1" dirty="0" smtClean="0"/>
              <a:t>Deep, Sustained Learning is Achieved by Building Relationships</a:t>
            </a:r>
            <a:endParaRPr lang="en-US" sz="4400" b="1" dirty="0"/>
          </a:p>
        </p:txBody>
      </p:sp>
      <p:sp>
        <p:nvSpPr>
          <p:cNvPr id="5" name="TextBox 4"/>
          <p:cNvSpPr txBox="1"/>
          <p:nvPr/>
        </p:nvSpPr>
        <p:spPr>
          <a:xfrm>
            <a:off x="7090216" y="2874622"/>
            <a:ext cx="1804402" cy="584775"/>
          </a:xfrm>
          <a:prstGeom prst="rect">
            <a:avLst/>
          </a:prstGeom>
          <a:noFill/>
        </p:spPr>
        <p:txBody>
          <a:bodyPr wrap="square" rtlCol="0">
            <a:spAutoFit/>
          </a:bodyPr>
          <a:lstStyle/>
          <a:p>
            <a:pPr algn="ctr"/>
            <a:r>
              <a:rPr lang="en-US" sz="3200" b="1" dirty="0" smtClean="0"/>
              <a:t>Student</a:t>
            </a:r>
            <a:endParaRPr lang="en-US" sz="3200" dirty="0"/>
          </a:p>
        </p:txBody>
      </p:sp>
      <p:sp>
        <p:nvSpPr>
          <p:cNvPr id="7" name="TextBox 6"/>
          <p:cNvSpPr txBox="1"/>
          <p:nvPr/>
        </p:nvSpPr>
        <p:spPr>
          <a:xfrm>
            <a:off x="4020761" y="2874622"/>
            <a:ext cx="1692737" cy="584775"/>
          </a:xfrm>
          <a:prstGeom prst="rect">
            <a:avLst/>
          </a:prstGeom>
          <a:noFill/>
        </p:spPr>
        <p:txBody>
          <a:bodyPr wrap="square" rtlCol="0">
            <a:spAutoFit/>
          </a:bodyPr>
          <a:lstStyle/>
          <a:p>
            <a:pPr algn="ctr"/>
            <a:r>
              <a:rPr lang="en-US" sz="3200" b="1" dirty="0" smtClean="0"/>
              <a:t>Teacher</a:t>
            </a:r>
            <a:endParaRPr lang="en-US" sz="3200" dirty="0"/>
          </a:p>
        </p:txBody>
      </p:sp>
      <p:sp>
        <p:nvSpPr>
          <p:cNvPr id="8" name="TextBox 7"/>
          <p:cNvSpPr txBox="1"/>
          <p:nvPr/>
        </p:nvSpPr>
        <p:spPr>
          <a:xfrm>
            <a:off x="5549130" y="4835372"/>
            <a:ext cx="1842506" cy="584775"/>
          </a:xfrm>
          <a:prstGeom prst="rect">
            <a:avLst/>
          </a:prstGeom>
          <a:noFill/>
        </p:spPr>
        <p:txBody>
          <a:bodyPr wrap="square" rtlCol="0">
            <a:spAutoFit/>
          </a:bodyPr>
          <a:lstStyle/>
          <a:p>
            <a:pPr algn="ctr"/>
            <a:r>
              <a:rPr lang="en-US" sz="3200" b="1" dirty="0" smtClean="0"/>
              <a:t>Subject</a:t>
            </a:r>
            <a:endParaRPr lang="en-US" sz="3200" dirty="0"/>
          </a:p>
        </p:txBody>
      </p:sp>
      <p:sp>
        <p:nvSpPr>
          <p:cNvPr id="9" name="Heart 8"/>
          <p:cNvSpPr/>
          <p:nvPr/>
        </p:nvSpPr>
        <p:spPr>
          <a:xfrm>
            <a:off x="6085009" y="3739370"/>
            <a:ext cx="708661" cy="655296"/>
          </a:xfrm>
          <a:prstGeom prst="heart">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10" name="Left-Right Arrow 9"/>
          <p:cNvSpPr/>
          <p:nvPr/>
        </p:nvSpPr>
        <p:spPr>
          <a:xfrm>
            <a:off x="5939535" y="3038506"/>
            <a:ext cx="949593" cy="354127"/>
          </a:xfrm>
          <a:prstGeom prst="lef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11" name="Left-Right Arrow 10"/>
          <p:cNvSpPr/>
          <p:nvPr/>
        </p:nvSpPr>
        <p:spPr>
          <a:xfrm rot="3045516">
            <a:off x="4713576" y="4002941"/>
            <a:ext cx="1245590" cy="374671"/>
          </a:xfrm>
          <a:prstGeom prst="lef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p>
        </p:txBody>
      </p:sp>
      <p:sp>
        <p:nvSpPr>
          <p:cNvPr id="12" name="Left-Right Arrow 11"/>
          <p:cNvSpPr/>
          <p:nvPr/>
        </p:nvSpPr>
        <p:spPr>
          <a:xfrm rot="7609483">
            <a:off x="6997443" y="3962768"/>
            <a:ext cx="1245590" cy="374671"/>
          </a:xfrm>
          <a:prstGeom prst="leftRightArrow">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sp>
        <p:nvSpPr>
          <p:cNvPr id="6" name="Oval 5"/>
          <p:cNvSpPr/>
          <p:nvPr/>
        </p:nvSpPr>
        <p:spPr>
          <a:xfrm>
            <a:off x="803416" y="2512779"/>
            <a:ext cx="2646868" cy="2516439"/>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1125595" y="2874622"/>
            <a:ext cx="2046090" cy="369332"/>
          </a:xfrm>
          <a:prstGeom prst="rect">
            <a:avLst/>
          </a:prstGeom>
        </p:spPr>
        <p:txBody>
          <a:bodyPr wrap="none">
            <a:spAutoFit/>
          </a:bodyPr>
          <a:lstStyle/>
          <a:p>
            <a:r>
              <a:rPr lang="en-US" b="1" dirty="0" smtClean="0"/>
              <a:t>RELATIONSHIPS</a:t>
            </a:r>
            <a:endParaRPr lang="en-US" dirty="0"/>
          </a:p>
        </p:txBody>
      </p:sp>
      <p:sp>
        <p:nvSpPr>
          <p:cNvPr id="19" name="Oval 18"/>
          <p:cNvSpPr/>
          <p:nvPr/>
        </p:nvSpPr>
        <p:spPr>
          <a:xfrm>
            <a:off x="1503025" y="3243954"/>
            <a:ext cx="1203654" cy="1132422"/>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1531807" y="3571674"/>
            <a:ext cx="1184940" cy="338554"/>
          </a:xfrm>
          <a:prstGeom prst="rect">
            <a:avLst/>
          </a:prstGeom>
        </p:spPr>
        <p:txBody>
          <a:bodyPr wrap="none">
            <a:spAutoFit/>
          </a:bodyPr>
          <a:lstStyle/>
          <a:p>
            <a:r>
              <a:rPr lang="en-US" sz="1600" b="1" dirty="0" smtClean="0"/>
              <a:t>CONTENT</a:t>
            </a:r>
            <a:endParaRPr lang="en-US" sz="1400" dirty="0"/>
          </a:p>
        </p:txBody>
      </p:sp>
      <p:sp>
        <p:nvSpPr>
          <p:cNvPr id="22" name="TextBox 21"/>
          <p:cNvSpPr txBox="1"/>
          <p:nvPr/>
        </p:nvSpPr>
        <p:spPr>
          <a:xfrm>
            <a:off x="-6570" y="5145400"/>
            <a:ext cx="4620133" cy="1384995"/>
          </a:xfrm>
          <a:prstGeom prst="rect">
            <a:avLst/>
          </a:prstGeom>
          <a:noFill/>
        </p:spPr>
        <p:txBody>
          <a:bodyPr wrap="square" rtlCol="0">
            <a:spAutoFit/>
          </a:bodyPr>
          <a:lstStyle/>
          <a:p>
            <a:pPr algn="ctr"/>
            <a:r>
              <a:rPr lang="en-US" sz="2800" b="1" dirty="0"/>
              <a:t>Teaching &amp; Learning</a:t>
            </a:r>
          </a:p>
          <a:p>
            <a:pPr algn="ctr"/>
            <a:r>
              <a:rPr lang="en-US" sz="2800" b="1" dirty="0"/>
              <a:t>≠ Information </a:t>
            </a:r>
            <a:r>
              <a:rPr lang="en-US" sz="2800" b="1" dirty="0" smtClean="0"/>
              <a:t>Dissemination</a:t>
            </a:r>
            <a:endParaRPr lang="en-US" sz="2800" b="1" dirty="0"/>
          </a:p>
        </p:txBody>
      </p:sp>
    </p:spTree>
    <p:extLst>
      <p:ext uri="{BB962C8B-B14F-4D97-AF65-F5344CB8AC3E}">
        <p14:creationId xmlns:p14="http://schemas.microsoft.com/office/powerpoint/2010/main" val="348097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animBg="1"/>
      <p:bldP spid="10" grpId="0" animBg="1"/>
      <p:bldP spid="11" grpId="0" animBg="1"/>
      <p:bldP spid="12" grpId="0" animBg="1"/>
      <p:bldP spid="6" grpId="0" animBg="1"/>
      <p:bldP spid="18" grpId="0"/>
      <p:bldP spid="19" grpId="0" animBg="1"/>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779" y="2963103"/>
            <a:ext cx="5610479" cy="3262998"/>
          </a:xfrm>
          <a:prstGeom prst="rect">
            <a:avLst/>
          </a:prstGeom>
        </p:spPr>
      </p:pic>
      <p:sp>
        <p:nvSpPr>
          <p:cNvPr id="3" name="Title 1"/>
          <p:cNvSpPr txBox="1">
            <a:spLocks/>
          </p:cNvSpPr>
          <p:nvPr/>
        </p:nvSpPr>
        <p:spPr>
          <a:xfrm>
            <a:off x="190195" y="978423"/>
            <a:ext cx="8953805" cy="572700"/>
          </a:xfrm>
          <a:prstGeom prst="rect">
            <a:avLst/>
          </a:prstGeom>
        </p:spPr>
        <p:txBody>
          <a:bodyPr/>
          <a:lst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a:lstStyle>
          <a:p>
            <a:pPr algn="ctr" defTabSz="914400"/>
            <a:r>
              <a:rPr lang="en-US" sz="4000" b="1" dirty="0" smtClean="0"/>
              <a:t>My </a:t>
            </a:r>
            <a:r>
              <a:rPr lang="en-US" sz="4000" b="1" dirty="0"/>
              <a:t>CSU-CRT </a:t>
            </a:r>
            <a:r>
              <a:rPr lang="en-US" sz="4000" b="1" dirty="0" smtClean="0"/>
              <a:t>Course Redesigns: Organic </a:t>
            </a:r>
            <a:r>
              <a:rPr lang="en-US" sz="4000" b="1" dirty="0" err="1" smtClean="0"/>
              <a:t>Chem</a:t>
            </a:r>
            <a:r>
              <a:rPr lang="en-US" sz="4000" b="1" dirty="0" smtClean="0"/>
              <a:t>, a Demanding (&amp; Feared) Course</a:t>
            </a:r>
            <a:endParaRPr lang="en-US" sz="4000" b="1" dirty="0"/>
          </a:p>
        </p:txBody>
      </p:sp>
      <p:sp>
        <p:nvSpPr>
          <p:cNvPr id="4" name="TextBox 3"/>
          <p:cNvSpPr txBox="1"/>
          <p:nvPr/>
        </p:nvSpPr>
        <p:spPr>
          <a:xfrm>
            <a:off x="-221456" y="2472801"/>
            <a:ext cx="5479256" cy="1107996"/>
          </a:xfrm>
          <a:prstGeom prst="rect">
            <a:avLst/>
          </a:prstGeom>
          <a:solidFill>
            <a:schemeClr val="bg1"/>
          </a:solidFill>
        </p:spPr>
        <p:txBody>
          <a:bodyPr wrap="square" rtlCol="0">
            <a:spAutoFit/>
          </a:bodyPr>
          <a:lstStyle/>
          <a:p>
            <a:pPr algn="ctr"/>
            <a:r>
              <a:rPr lang="en-US" sz="2800" b="1" dirty="0" smtClean="0">
                <a:latin typeface="+mj-lt"/>
              </a:rPr>
              <a:t>CHM 315 </a:t>
            </a:r>
          </a:p>
          <a:p>
            <a:pPr algn="ctr"/>
            <a:r>
              <a:rPr lang="en-US" sz="2000" dirty="0" smtClean="0">
                <a:latin typeface="+mj-lt"/>
              </a:rPr>
              <a:t>(2</a:t>
            </a:r>
            <a:r>
              <a:rPr lang="en-US" sz="2000" baseline="30000" dirty="0" smtClean="0">
                <a:latin typeface="+mj-lt"/>
              </a:rPr>
              <a:t>nd</a:t>
            </a:r>
            <a:r>
              <a:rPr lang="en-US" sz="2000" dirty="0" smtClean="0">
                <a:latin typeface="+mj-lt"/>
              </a:rPr>
              <a:t> quarter of yearlong sequence)</a:t>
            </a:r>
          </a:p>
          <a:p>
            <a:pPr algn="ctr"/>
            <a:endParaRPr lang="en-US" sz="1800" dirty="0">
              <a:latin typeface="+mj-lt"/>
            </a:endParaRPr>
          </a:p>
        </p:txBody>
      </p:sp>
      <p:sp>
        <p:nvSpPr>
          <p:cNvPr id="5" name="TextBox 4"/>
          <p:cNvSpPr txBox="1"/>
          <p:nvPr/>
        </p:nvSpPr>
        <p:spPr>
          <a:xfrm>
            <a:off x="5065700" y="2472801"/>
            <a:ext cx="3502361" cy="830997"/>
          </a:xfrm>
          <a:prstGeom prst="rect">
            <a:avLst/>
          </a:prstGeom>
          <a:solidFill>
            <a:schemeClr val="bg1"/>
          </a:solidFill>
        </p:spPr>
        <p:txBody>
          <a:bodyPr wrap="square" rtlCol="0">
            <a:spAutoFit/>
          </a:bodyPr>
          <a:lstStyle/>
          <a:p>
            <a:pPr algn="ctr"/>
            <a:r>
              <a:rPr lang="en-US" sz="2800" b="1" dirty="0" smtClean="0">
                <a:latin typeface="+mj-lt"/>
              </a:rPr>
              <a:t>CHM 201</a:t>
            </a:r>
          </a:p>
          <a:p>
            <a:pPr algn="ctr"/>
            <a:r>
              <a:rPr lang="en-US" sz="2000" dirty="0" smtClean="0">
                <a:latin typeface="+mj-lt"/>
              </a:rPr>
              <a:t>(one-quarter survey course)</a:t>
            </a:r>
            <a:endParaRPr lang="en-US" sz="2000" dirty="0">
              <a:latin typeface="+mj-l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359" y="3718252"/>
            <a:ext cx="4536641" cy="2414979"/>
          </a:xfrm>
          <a:prstGeom prst="rect">
            <a:avLst/>
          </a:prstGeom>
        </p:spPr>
      </p:pic>
      <p:sp>
        <p:nvSpPr>
          <p:cNvPr id="8" name="TextBox 7"/>
          <p:cNvSpPr txBox="1"/>
          <p:nvPr/>
        </p:nvSpPr>
        <p:spPr>
          <a:xfrm>
            <a:off x="1132609" y="6334780"/>
            <a:ext cx="6688882" cy="523220"/>
          </a:xfrm>
          <a:prstGeom prst="rect">
            <a:avLst/>
          </a:prstGeom>
          <a:noFill/>
        </p:spPr>
        <p:txBody>
          <a:bodyPr wrap="none" rtlCol="0">
            <a:spAutoFit/>
          </a:bodyPr>
          <a:lstStyle/>
          <a:p>
            <a:r>
              <a:rPr lang="en-US" sz="2800" dirty="0" smtClean="0"/>
              <a:t>Charts show the variety of majors enrolled</a:t>
            </a:r>
            <a:endParaRPr lang="en-US" sz="2800" dirty="0"/>
          </a:p>
        </p:txBody>
      </p:sp>
      <p:sp>
        <p:nvSpPr>
          <p:cNvPr id="9" name="TextBox 8"/>
          <p:cNvSpPr txBox="1"/>
          <p:nvPr/>
        </p:nvSpPr>
        <p:spPr>
          <a:xfrm>
            <a:off x="4607358" y="3580796"/>
            <a:ext cx="2364941" cy="64830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96837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1700" y="755479"/>
            <a:ext cx="8520600" cy="317603"/>
          </a:xfrm>
          <a:prstGeom prst="rect">
            <a:avLst/>
          </a:prstGeom>
        </p:spPr>
        <p:txBody>
          <a:bodyPr/>
          <a:lstStyle>
            <a:lvl1pPr algn="l" rtl="0" eaLnBrk="1" latinLnBrk="0" hangingPunct="1">
              <a:spcBef>
                <a:spcPct val="0"/>
              </a:spcBef>
              <a:buNone/>
              <a:defRPr kumimoji="0" sz="5000" b="0" i="0" u="none" kern="1200">
                <a:ln>
                  <a:noFill/>
                </a:ln>
                <a:solidFill>
                  <a:schemeClr val="tx2"/>
                </a:solidFill>
                <a:effectLst/>
                <a:latin typeface="+mj-lt"/>
                <a:ea typeface="+mj-ea"/>
                <a:cs typeface="+mj-cs"/>
              </a:defRPr>
            </a:lvl1pPr>
          </a:lstStyle>
          <a:p>
            <a:pPr defTabSz="914400"/>
            <a:r>
              <a:rPr lang="en-US" b="1" dirty="0" smtClean="0"/>
              <a:t>Redesign Goal: </a:t>
            </a:r>
          </a:p>
          <a:p>
            <a:pPr defTabSz="914400"/>
            <a:r>
              <a:rPr lang="en-US" b="1" dirty="0" smtClean="0"/>
              <a:t>Reduce D/F/W Rate</a:t>
            </a:r>
            <a:endParaRPr lang="en-US" b="1" dirty="0"/>
          </a:p>
        </p:txBody>
      </p:sp>
      <p:sp>
        <p:nvSpPr>
          <p:cNvPr id="3" name="Text Placeholder 2"/>
          <p:cNvSpPr txBox="1">
            <a:spLocks/>
          </p:cNvSpPr>
          <p:nvPr/>
        </p:nvSpPr>
        <p:spPr>
          <a:xfrm>
            <a:off x="311700" y="2670464"/>
            <a:ext cx="8520600" cy="2084636"/>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285750" indent="-285750" defTabSz="914400">
              <a:spcBef>
                <a:spcPts val="1200"/>
              </a:spcBef>
              <a:buFont typeface="Arial" panose="020B0604020202020204" pitchFamily="34" charset="0"/>
              <a:buChar char="•"/>
            </a:pPr>
            <a:r>
              <a:rPr lang="en-US" sz="3200" dirty="0" smtClean="0"/>
              <a:t>Interventions included both technology and no-tech “mind games”</a:t>
            </a:r>
          </a:p>
          <a:p>
            <a:pPr marL="285750" indent="-285750" defTabSz="914400">
              <a:spcBef>
                <a:spcPts val="1200"/>
              </a:spcBef>
              <a:buFont typeface="Arial" panose="020B0604020202020204" pitchFamily="34" charset="0"/>
              <a:buChar char="•"/>
            </a:pPr>
            <a:r>
              <a:rPr lang="en-US" sz="3200" dirty="0" smtClean="0"/>
              <a:t>Improve study skills:</a:t>
            </a:r>
            <a:br>
              <a:rPr lang="en-US" sz="3200" dirty="0" smtClean="0"/>
            </a:br>
            <a:r>
              <a:rPr lang="en-US" sz="3200" dirty="0" smtClean="0"/>
              <a:t>lasting impact beyond this course</a:t>
            </a:r>
          </a:p>
          <a:p>
            <a:pPr marL="285750" indent="-285750" defTabSz="914400">
              <a:spcBef>
                <a:spcPts val="1200"/>
              </a:spcBef>
              <a:buFont typeface="Arial" panose="020B0604020202020204" pitchFamily="34" charset="0"/>
              <a:buChar char="•"/>
            </a:pPr>
            <a:r>
              <a:rPr lang="en-US" sz="3200" dirty="0" smtClean="0"/>
              <a:t>Low-cost or free interventions:</a:t>
            </a:r>
            <a:br>
              <a:rPr lang="en-US" sz="3200" dirty="0" smtClean="0"/>
            </a:br>
            <a:r>
              <a:rPr lang="en-US" sz="3200" dirty="0" smtClean="0"/>
              <a:t>100% sustainable</a:t>
            </a:r>
            <a:endParaRPr lang="en-US" sz="3200" dirty="0"/>
          </a:p>
        </p:txBody>
      </p:sp>
    </p:spTree>
    <p:extLst>
      <p:ext uri="{BB962C8B-B14F-4D97-AF65-F5344CB8AC3E}">
        <p14:creationId xmlns:p14="http://schemas.microsoft.com/office/powerpoint/2010/main" val="2212223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6528"/>
          <a:stretch/>
        </p:blipFill>
        <p:spPr>
          <a:xfrm>
            <a:off x="4553932" y="2722418"/>
            <a:ext cx="4524233" cy="4073238"/>
          </a:xfrm>
          <a:prstGeom prst="rect">
            <a:avLst/>
          </a:prstGeom>
          <a:ln>
            <a:solidFill>
              <a:schemeClr val="accent1"/>
            </a:solidFill>
          </a:ln>
        </p:spPr>
      </p:pic>
      <p:sp>
        <p:nvSpPr>
          <p:cNvPr id="2" name="Title 1"/>
          <p:cNvSpPr>
            <a:spLocks noGrp="1"/>
          </p:cNvSpPr>
          <p:nvPr>
            <p:ph type="title"/>
          </p:nvPr>
        </p:nvSpPr>
        <p:spPr>
          <a:xfrm>
            <a:off x="608867" y="451861"/>
            <a:ext cx="8520600" cy="763600"/>
          </a:xfrm>
        </p:spPr>
        <p:txBody>
          <a:bodyPr>
            <a:noAutofit/>
          </a:bodyPr>
          <a:lstStyle/>
          <a:p>
            <a:r>
              <a:rPr lang="en-US" sz="3600" b="1" dirty="0" smtClean="0"/>
              <a:t>A Growth Mindset Fosters Student Success</a:t>
            </a:r>
            <a:endParaRPr lang="en-US" sz="3600" b="1" dirty="0"/>
          </a:p>
        </p:txBody>
      </p:sp>
      <p:sp>
        <p:nvSpPr>
          <p:cNvPr id="5" name="TextBox 4"/>
          <p:cNvSpPr txBox="1"/>
          <p:nvPr/>
        </p:nvSpPr>
        <p:spPr>
          <a:xfrm>
            <a:off x="585443" y="6094744"/>
            <a:ext cx="3727489" cy="400110"/>
          </a:xfrm>
          <a:prstGeom prst="rect">
            <a:avLst/>
          </a:prstGeom>
          <a:solidFill>
            <a:schemeClr val="accent5">
              <a:lumMod val="60000"/>
              <a:lumOff val="40000"/>
            </a:schemeClr>
          </a:solidFill>
          <a:ln w="12700">
            <a:solidFill>
              <a:schemeClr val="tx1"/>
            </a:solidFill>
          </a:ln>
        </p:spPr>
        <p:txBody>
          <a:bodyPr wrap="square" rtlCol="0">
            <a:spAutoFit/>
          </a:bodyPr>
          <a:lstStyle/>
          <a:p>
            <a:r>
              <a:rPr lang="en-US" sz="2000" b="1" dirty="0" smtClean="0"/>
              <a:t>Persist in the face of setbacks</a:t>
            </a:r>
            <a:endParaRPr lang="en-US" sz="2000" b="1" dirty="0"/>
          </a:p>
        </p:txBody>
      </p:sp>
      <p:sp>
        <p:nvSpPr>
          <p:cNvPr id="6" name="TextBox 5"/>
          <p:cNvSpPr txBox="1"/>
          <p:nvPr/>
        </p:nvSpPr>
        <p:spPr>
          <a:xfrm>
            <a:off x="72737" y="5457764"/>
            <a:ext cx="2599142" cy="400110"/>
          </a:xfrm>
          <a:prstGeom prst="rect">
            <a:avLst/>
          </a:prstGeom>
          <a:solidFill>
            <a:schemeClr val="accent5">
              <a:lumMod val="60000"/>
              <a:lumOff val="40000"/>
            </a:schemeClr>
          </a:solidFill>
          <a:ln w="12700">
            <a:solidFill>
              <a:schemeClr val="tx1"/>
            </a:solidFill>
          </a:ln>
          <a:effectLst/>
        </p:spPr>
        <p:txBody>
          <a:bodyPr wrap="square" rtlCol="0">
            <a:spAutoFit/>
          </a:bodyPr>
          <a:lstStyle/>
          <a:p>
            <a:r>
              <a:rPr lang="en-US" sz="2000" b="1" dirty="0" smtClean="0"/>
              <a:t>Embrace challenges</a:t>
            </a:r>
            <a:endParaRPr lang="en-US" sz="2000" b="1" dirty="0"/>
          </a:p>
        </p:txBody>
      </p:sp>
      <p:sp>
        <p:nvSpPr>
          <p:cNvPr id="8" name="TextBox 7"/>
          <p:cNvSpPr txBox="1"/>
          <p:nvPr/>
        </p:nvSpPr>
        <p:spPr>
          <a:xfrm>
            <a:off x="6230666" y="2090869"/>
            <a:ext cx="2684733" cy="400110"/>
          </a:xfrm>
          <a:prstGeom prst="rect">
            <a:avLst/>
          </a:prstGeom>
          <a:solidFill>
            <a:schemeClr val="accent5">
              <a:lumMod val="60000"/>
              <a:lumOff val="40000"/>
            </a:schemeClr>
          </a:solidFill>
          <a:ln w="12700">
            <a:solidFill>
              <a:schemeClr val="tx1"/>
            </a:solidFill>
            <a:bevel/>
          </a:ln>
        </p:spPr>
        <p:txBody>
          <a:bodyPr wrap="square" rtlCol="0">
            <a:spAutoFit/>
          </a:bodyPr>
          <a:lstStyle/>
          <a:p>
            <a:r>
              <a:rPr lang="en-US" sz="2000" b="1" dirty="0" smtClean="0"/>
              <a:t>Learn from criticism</a:t>
            </a:r>
            <a:endParaRPr lang="en-US" sz="2000" b="1" dirty="0"/>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b="53472"/>
          <a:stretch/>
        </p:blipFill>
        <p:spPr>
          <a:xfrm>
            <a:off x="109083" y="1325141"/>
            <a:ext cx="4524233" cy="3922268"/>
          </a:xfrm>
          <a:prstGeom prst="rect">
            <a:avLst/>
          </a:prstGeom>
          <a:ln>
            <a:solidFill>
              <a:schemeClr val="accent1"/>
            </a:solidFill>
          </a:ln>
        </p:spPr>
      </p:pic>
      <p:sp>
        <p:nvSpPr>
          <p:cNvPr id="11" name="TextBox 10"/>
          <p:cNvSpPr txBox="1"/>
          <p:nvPr/>
        </p:nvSpPr>
        <p:spPr>
          <a:xfrm>
            <a:off x="1162648" y="1362200"/>
            <a:ext cx="2171427" cy="669414"/>
          </a:xfrm>
          <a:prstGeom prst="rect">
            <a:avLst/>
          </a:prstGeom>
          <a:solidFill>
            <a:schemeClr val="bg1"/>
          </a:solidFill>
        </p:spPr>
        <p:txBody>
          <a:bodyPr wrap="none" rtlCol="0">
            <a:spAutoFit/>
          </a:bodyPr>
          <a:lstStyle/>
          <a:p>
            <a:pPr algn="ctr">
              <a:lnSpc>
                <a:spcPts val="2700"/>
              </a:lnSpc>
            </a:pPr>
            <a:r>
              <a:rPr lang="en-US" sz="2400" b="1" dirty="0" smtClean="0">
                <a:latin typeface="Arial Narrow" panose="020B0606020202030204" pitchFamily="34" charset="0"/>
              </a:rPr>
              <a:t>TWO MINDSETS</a:t>
            </a:r>
          </a:p>
          <a:p>
            <a:pPr algn="ctr">
              <a:lnSpc>
                <a:spcPts val="1800"/>
              </a:lnSpc>
            </a:pPr>
            <a:r>
              <a:rPr lang="en-US" sz="1600" b="1" dirty="0" smtClean="0">
                <a:latin typeface="Arial Narrow" panose="020B0606020202030204" pitchFamily="34" charset="0"/>
              </a:rPr>
              <a:t>BY CAROL DWECK, PhD</a:t>
            </a:r>
            <a:endParaRPr lang="en-US" sz="1600" b="1" dirty="0">
              <a:latin typeface="Arial Narrow" panose="020B0606020202030204" pitchFamily="34" charset="0"/>
            </a:endParaRPr>
          </a:p>
        </p:txBody>
      </p:sp>
      <p:sp>
        <p:nvSpPr>
          <p:cNvPr id="7" name="TextBox 6"/>
          <p:cNvSpPr txBox="1"/>
          <p:nvPr/>
        </p:nvSpPr>
        <p:spPr>
          <a:xfrm>
            <a:off x="4488842" y="1497542"/>
            <a:ext cx="4171421" cy="400110"/>
          </a:xfrm>
          <a:prstGeom prst="rect">
            <a:avLst/>
          </a:prstGeom>
          <a:solidFill>
            <a:schemeClr val="accent5">
              <a:lumMod val="60000"/>
              <a:lumOff val="40000"/>
            </a:schemeClr>
          </a:solidFill>
          <a:ln w="12700">
            <a:solidFill>
              <a:schemeClr val="tx1"/>
            </a:solidFill>
          </a:ln>
        </p:spPr>
        <p:txBody>
          <a:bodyPr wrap="square" rtlCol="0">
            <a:spAutoFit/>
          </a:bodyPr>
          <a:lstStyle/>
          <a:p>
            <a:r>
              <a:rPr lang="en-US" sz="2000" b="1" dirty="0" smtClean="0"/>
              <a:t>Sees effort as the path to mastery</a:t>
            </a:r>
            <a:endParaRPr lang="en-US" sz="2000" b="1" dirty="0"/>
          </a:p>
        </p:txBody>
      </p:sp>
    </p:spTree>
    <p:extLst>
      <p:ext uri="{BB962C8B-B14F-4D97-AF65-F5344CB8AC3E}">
        <p14:creationId xmlns:p14="http://schemas.microsoft.com/office/powerpoint/2010/main" val="41483761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46528"/>
          <a:stretch/>
        </p:blipFill>
        <p:spPr>
          <a:xfrm>
            <a:off x="4553932" y="2649682"/>
            <a:ext cx="4524233" cy="4145974"/>
          </a:xfrm>
          <a:prstGeom prst="rect">
            <a:avLst/>
          </a:prstGeom>
          <a:ln>
            <a:solidFill>
              <a:schemeClr val="accent1"/>
            </a:solidFill>
          </a:ln>
        </p:spPr>
      </p:pic>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53472"/>
          <a:stretch/>
        </p:blipFill>
        <p:spPr>
          <a:xfrm>
            <a:off x="109083" y="1325141"/>
            <a:ext cx="4524233" cy="3922268"/>
          </a:xfrm>
          <a:prstGeom prst="rect">
            <a:avLst/>
          </a:prstGeom>
          <a:ln>
            <a:solidFill>
              <a:schemeClr val="accent1"/>
            </a:solidFill>
          </a:ln>
        </p:spPr>
      </p:pic>
      <p:sp>
        <p:nvSpPr>
          <p:cNvPr id="2" name="Title 1"/>
          <p:cNvSpPr>
            <a:spLocks noGrp="1"/>
          </p:cNvSpPr>
          <p:nvPr>
            <p:ph type="title"/>
          </p:nvPr>
        </p:nvSpPr>
        <p:spPr>
          <a:xfrm>
            <a:off x="608867" y="451861"/>
            <a:ext cx="8520600" cy="763600"/>
          </a:xfrm>
        </p:spPr>
        <p:txBody>
          <a:bodyPr>
            <a:noAutofit/>
          </a:bodyPr>
          <a:lstStyle/>
          <a:p>
            <a:r>
              <a:rPr lang="en-US" sz="3600" b="1" dirty="0" smtClean="0"/>
              <a:t>A Fixed </a:t>
            </a:r>
            <a:r>
              <a:rPr lang="en-US" sz="3600" b="1" dirty="0"/>
              <a:t>Mindset Can Impede Learning</a:t>
            </a:r>
          </a:p>
        </p:txBody>
      </p:sp>
      <p:sp>
        <p:nvSpPr>
          <p:cNvPr id="9" name="TextBox 8"/>
          <p:cNvSpPr txBox="1"/>
          <p:nvPr/>
        </p:nvSpPr>
        <p:spPr>
          <a:xfrm>
            <a:off x="1162648" y="1362200"/>
            <a:ext cx="2171427" cy="669414"/>
          </a:xfrm>
          <a:prstGeom prst="rect">
            <a:avLst/>
          </a:prstGeom>
          <a:solidFill>
            <a:schemeClr val="bg1"/>
          </a:solidFill>
        </p:spPr>
        <p:txBody>
          <a:bodyPr wrap="none" rtlCol="0">
            <a:spAutoFit/>
          </a:bodyPr>
          <a:lstStyle/>
          <a:p>
            <a:pPr algn="ctr">
              <a:lnSpc>
                <a:spcPts val="2700"/>
              </a:lnSpc>
            </a:pPr>
            <a:r>
              <a:rPr lang="en-US" sz="2400" b="1" dirty="0" smtClean="0">
                <a:latin typeface="Arial Narrow" panose="020B0606020202030204" pitchFamily="34" charset="0"/>
              </a:rPr>
              <a:t>TWO MINDSETS</a:t>
            </a:r>
          </a:p>
          <a:p>
            <a:pPr algn="ctr">
              <a:lnSpc>
                <a:spcPts val="1800"/>
              </a:lnSpc>
            </a:pPr>
            <a:r>
              <a:rPr lang="en-US" sz="1600" b="1" dirty="0" smtClean="0">
                <a:latin typeface="Arial Narrow" panose="020B0606020202030204" pitchFamily="34" charset="0"/>
              </a:rPr>
              <a:t>BY CAROL DWECK, PhD</a:t>
            </a:r>
            <a:endParaRPr lang="en-US" sz="1600" b="1" dirty="0">
              <a:latin typeface="Arial Narrow" panose="020B0606020202030204" pitchFamily="34" charset="0"/>
            </a:endParaRPr>
          </a:p>
        </p:txBody>
      </p:sp>
      <p:sp>
        <p:nvSpPr>
          <p:cNvPr id="10" name="TextBox 9"/>
          <p:cNvSpPr txBox="1"/>
          <p:nvPr/>
        </p:nvSpPr>
        <p:spPr>
          <a:xfrm>
            <a:off x="1547605" y="6248486"/>
            <a:ext cx="1947521" cy="400110"/>
          </a:xfrm>
          <a:prstGeom prst="rect">
            <a:avLst/>
          </a:prstGeom>
          <a:solidFill>
            <a:schemeClr val="accent1">
              <a:lumMod val="40000"/>
              <a:lumOff val="60000"/>
            </a:schemeClr>
          </a:solidFill>
          <a:ln w="12700">
            <a:solidFill>
              <a:schemeClr val="tx1"/>
            </a:solidFill>
          </a:ln>
        </p:spPr>
        <p:txBody>
          <a:bodyPr wrap="none" rtlCol="0">
            <a:spAutoFit/>
          </a:bodyPr>
          <a:lstStyle/>
          <a:p>
            <a:r>
              <a:rPr lang="en-US" sz="2000" b="1" dirty="0" smtClean="0"/>
              <a:t>Gives up easily</a:t>
            </a:r>
            <a:endParaRPr lang="en-US" sz="2000" b="1" dirty="0"/>
          </a:p>
        </p:txBody>
      </p:sp>
      <p:sp>
        <p:nvSpPr>
          <p:cNvPr id="11" name="TextBox 10"/>
          <p:cNvSpPr txBox="1"/>
          <p:nvPr/>
        </p:nvSpPr>
        <p:spPr>
          <a:xfrm>
            <a:off x="401047" y="5611506"/>
            <a:ext cx="2320635" cy="400110"/>
          </a:xfrm>
          <a:prstGeom prst="rect">
            <a:avLst/>
          </a:prstGeom>
          <a:solidFill>
            <a:schemeClr val="accent1">
              <a:lumMod val="40000"/>
              <a:lumOff val="60000"/>
            </a:schemeClr>
          </a:solidFill>
          <a:ln w="12700">
            <a:solidFill>
              <a:schemeClr val="tx1"/>
            </a:solidFill>
          </a:ln>
          <a:effectLst/>
        </p:spPr>
        <p:txBody>
          <a:bodyPr wrap="none" rtlCol="0">
            <a:spAutoFit/>
          </a:bodyPr>
          <a:lstStyle/>
          <a:p>
            <a:r>
              <a:rPr lang="en-US" sz="2000" b="1" dirty="0" smtClean="0"/>
              <a:t>Avoids challenges</a:t>
            </a:r>
            <a:endParaRPr lang="en-US" sz="2000" b="1" dirty="0"/>
          </a:p>
        </p:txBody>
      </p:sp>
      <p:sp>
        <p:nvSpPr>
          <p:cNvPr id="12" name="TextBox 11"/>
          <p:cNvSpPr txBox="1"/>
          <p:nvPr/>
        </p:nvSpPr>
        <p:spPr>
          <a:xfrm>
            <a:off x="4800574" y="1279331"/>
            <a:ext cx="2805896" cy="400110"/>
          </a:xfrm>
          <a:prstGeom prst="rect">
            <a:avLst/>
          </a:prstGeom>
          <a:solidFill>
            <a:schemeClr val="accent1">
              <a:lumMod val="40000"/>
              <a:lumOff val="60000"/>
            </a:schemeClr>
          </a:solidFill>
          <a:ln w="12700">
            <a:solidFill>
              <a:schemeClr val="tx1"/>
            </a:solidFill>
          </a:ln>
        </p:spPr>
        <p:txBody>
          <a:bodyPr wrap="none" rtlCol="0">
            <a:spAutoFit/>
          </a:bodyPr>
          <a:lstStyle/>
          <a:p>
            <a:r>
              <a:rPr lang="en-US" sz="2000" b="1" dirty="0" smtClean="0"/>
              <a:t>Sees effort as fruitless</a:t>
            </a:r>
            <a:endParaRPr lang="en-US" sz="2000" b="1" dirty="0"/>
          </a:p>
        </p:txBody>
      </p:sp>
      <p:sp>
        <p:nvSpPr>
          <p:cNvPr id="13" name="TextBox 12"/>
          <p:cNvSpPr txBox="1"/>
          <p:nvPr/>
        </p:nvSpPr>
        <p:spPr>
          <a:xfrm>
            <a:off x="4926795" y="1883049"/>
            <a:ext cx="4144468" cy="400110"/>
          </a:xfrm>
          <a:prstGeom prst="rect">
            <a:avLst/>
          </a:prstGeom>
          <a:solidFill>
            <a:schemeClr val="accent1">
              <a:lumMod val="40000"/>
              <a:lumOff val="60000"/>
            </a:schemeClr>
          </a:solidFill>
          <a:ln w="12700">
            <a:solidFill>
              <a:schemeClr val="tx1"/>
            </a:solidFill>
            <a:bevel/>
          </a:ln>
        </p:spPr>
        <p:txBody>
          <a:bodyPr wrap="none" rtlCol="0">
            <a:spAutoFit/>
          </a:bodyPr>
          <a:lstStyle/>
          <a:p>
            <a:r>
              <a:rPr lang="en-US" sz="2000" b="1" dirty="0" smtClean="0"/>
              <a:t>Ignores useful negative feedback</a:t>
            </a:r>
            <a:endParaRPr lang="en-US" sz="2000" b="1" dirty="0"/>
          </a:p>
        </p:txBody>
      </p:sp>
    </p:spTree>
    <p:extLst>
      <p:ext uri="{BB962C8B-B14F-4D97-AF65-F5344CB8AC3E}">
        <p14:creationId xmlns:p14="http://schemas.microsoft.com/office/powerpoint/2010/main" val="300328646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15&quot;&gt;&lt;object type=&quot;3&quot; unique_id=&quot;10016&quot;&gt;&lt;property id=&quot;20148&quot; value=&quot;5&quot;/&gt;&lt;property id=&quot;20300&quot; value=&quot;Slide 1 - &amp;quot;Hi-Tech and No-Tech Tools for  Engagement &amp;amp; Student Success&amp;quot;&quot;/&gt;&lt;property id=&quot;20307&quot; value=&quot;256&quot;/&gt;&lt;/object&gt;&lt;object type=&quot;3&quot; unique_id=&quot;10017&quot;&gt;&lt;property id=&quot;20148&quot; value=&quot;5&quot;/&gt;&lt;property id=&quot;20300&quot; value=&quot;Slide 2 - &amp;quot;When/How does the best learning occur?&amp;quot;&quot;/&gt;&lt;property id=&quot;20307&quot; value=&quot;257&quot;/&gt;&lt;/object&gt;&lt;object type=&quot;3&quot; unique_id=&quot;10019&quot;&gt;&lt;property id=&quot;20148&quot; value=&quot;5&quot;/&gt;&lt;property id=&quot;20300&quot; value=&quot;Slide 3 - &amp;quot;How can use of TECHNOLOGY promote learning?&amp;quot;&quot;/&gt;&lt;property id=&quot;20307&quot; value=&quot;267&quot;/&gt;&lt;/object&gt;&lt;object type=&quot;3&quot; unique_id=&quot;10022&quot;&gt;&lt;property id=&quot;20148&quot; value=&quot;5&quot;/&gt;&lt;property id=&quot;20300&quot; value=&quot;Slide 25 - &amp;quot;Assessment of Technology Prelab Quiz: Overall Score&amp;quot;&quot;/&gt;&lt;property id=&quot;20307&quot; value=&quot;271&quot;/&gt;&lt;/object&gt;&lt;object type=&quot;3&quot; unique_id=&quot;10023&quot;&gt;&lt;property id=&quot;20148&quot; value=&quot;5&quot;/&gt;&lt;property id=&quot;20300&quot; value=&quot;Slide 26 - &amp;quot;Assessment of Technology Prelab Quiz: Sketch Distillation Apparatus&amp;quot;&quot;/&gt;&lt;property id=&quot;20307&quot; value=&quot;272&quot;/&gt;&lt;/object&gt;&lt;object type=&quot;3&quot; unique_id=&quot;10024&quot;&gt;&lt;property id=&quot;20148&quot; value=&quot;5&quot;/&gt;&lt;property id=&quot;20300&quot; value=&quot;Slide 27 - &amp;quot;Assessment of Technology Prelab Survey: Confidence in Running Distillation Experiment&amp;quot;&quot;/&gt;&lt;property id=&quot;20307&quot; value=&quot;273&quot;/&gt;&lt;/object&gt;&lt;object type=&quot;3&quot; unique_id=&quot;10025&quot;&gt;&lt;property id=&quot;20148&quot; value=&quot;5&quot;/&gt;&lt;property id=&quot;20300&quot; value=&quot;Slide 28 - &amp;quot;Tech-Assisted Lab Preparation:   Student comment&amp;quot;&quot;/&gt;&lt;property id=&quot;20307&quot; value=&quot;268&quot;/&gt;&lt;/object&gt;&lt;object type=&quot;3&quot; unique_id=&quot;10028&quot;&gt;&lt;property id=&quot;20148&quot; value=&quot;5&quot;/&gt;&lt;property id=&quot;20300&quot; value=&quot;Slide 35 - &amp;quot;Teaching Innovation Inspired by  Faculty Learning Community (CPP FCPD)&amp;quot;&quot;/&gt;&lt;property id=&quot;20307&quot; value=&quot;269&quot;/&gt;&lt;/object&gt;&lt;object type=&quot;3&quot; unique_id=&quot;10029&quot;&gt;&lt;property id=&quot;20148&quot; value=&quot;5&quot;/&gt;&lt;property id=&quot;20300&quot; value=&quot;Slide 36 - &amp;quot;Nanotube Wiki&amp;quot;&quot;/&gt;&lt;property id=&quot;20307&quot; value=&quot;270&quot;/&gt;&lt;/object&gt;&lt;object type=&quot;3&quot; unique_id=&quot;10030&quot;&gt;&lt;property id=&quot;20148&quot; value=&quot;5&quot;/&gt;&lt;property id=&quot;20300&quot; value=&quot;Slide 37 - &amp;quot;Nanotube Wiki: Student Comment&amp;quot;&quot;/&gt;&lt;property id=&quot;20307&quot; value=&quot;277&quot;/&gt;&lt;/object&gt;&lt;object type=&quot;3&quot; unique_id=&quot;10032&quot;&gt;&lt;property id=&quot;20148&quot; value=&quot;5&quot;/&gt;&lt;property id=&quot;20300&quot; value=&quot;Slide 38 - &amp;quot;Making videos for the flipped classroom &amp;amp; beyond&amp;quot;&quot;/&gt;&lt;property id=&quot;20307&quot; value=&quot;264&quot;/&gt;&lt;/object&gt;&lt;object type=&quot;3&quot; unique_id=&quot;10033&quot;&gt;&lt;property id=&quot;20148&quot; value=&quot;5&quot;/&gt;&lt;property id=&quot;20300&quot; value=&quot;Slide 39 - &amp;quot;Sharing your work&amp;#x0D;&amp;quot;&quot;/&gt;&lt;property id=&quot;20307&quot; value=&quot;276&quot;/&gt;&lt;/object&gt;&lt;object type=&quot;3&quot; unique_id=&quot;10034&quot;&gt;&lt;property id=&quot;20148&quot; value=&quot;5&quot;/&gt;&lt;property id=&quot;20300&quot; value=&quot;Slide 40&quot;/&gt;&lt;property id=&quot;20307&quot; value=&quot;274&quot;/&gt;&lt;/object&gt;&lt;object type=&quot;3&quot; unique_id=&quot;10035&quot;&gt;&lt;property id=&quot;20148&quot; value=&quot;5&quot;/&gt;&lt;property id=&quot;20300&quot; value=&quot;Slide 41 - &amp;quot;Making it Academic – SoTL Research&amp;#x0D;&amp;quot;&quot;/&gt;&lt;property id=&quot;20307&quot; value=&quot;279&quot;/&gt;&lt;/object&gt;&lt;object type=&quot;3&quot; unique_id=&quot;10036&quot;&gt;&lt;property id=&quot;20148&quot; value=&quot;5&quot;/&gt;&lt;property id=&quot;20300&quot; value=&quot;Slide 42 - &amp;quot;Getting Buy-In and Support from Students, Faculty, Institution&amp;#x0D;&amp;quot;&quot;/&gt;&lt;property id=&quot;20307&quot; value=&quot;280&quot;/&gt;&lt;/object&gt;&lt;object type=&quot;3&quot; unique_id=&quot;10037&quot;&gt;&lt;property id=&quot;20148&quot; value=&quot;5&quot;/&gt;&lt;property id=&quot;20300&quot; value=&quot;Slide 43 - &amp;quot;Variety in Teaching = Engaged Students&amp;quot;&quot;/&gt;&lt;property id=&quot;20307&quot; value=&quot;265&quot;/&gt;&lt;/object&gt;&lt;object type=&quot;3&quot; unique_id=&quot;10038&quot;&gt;&lt;property id=&quot;20148&quot; value=&quot;5&quot;/&gt;&lt;property id=&quot;20300&quot; value=&quot;Slide 44 - &amp;quot;Technology to Improve Mindset: Tapping into the Affective Domain&amp;quot;&quot;/&gt;&lt;property id=&quot;20307&quot; value=&quot;266&quot;/&gt;&lt;/object&gt;&lt;object type=&quot;3&quot; unique_id=&quot;10039&quot;&gt;&lt;property id=&quot;20148&quot; value=&quot;5&quot;/&gt;&lt;property id=&quot;20300&quot; value=&quot;Slide 45 - &amp;quot;Support &amp;amp; Acknowledgments&amp;amp;#x09;&amp;quot;&quot;/&gt;&lt;property id=&quot;20307&quot; value=&quot;275&quot;/&gt;&lt;/object&gt;&lt;object type=&quot;3&quot; unique_id=&quot;10508&quot;&gt;&lt;property id=&quot;20148&quot; value=&quot;5&quot;/&gt;&lt;property id=&quot;20300&quot; value=&quot;Slide 4 - &amp;quot;How can a focus on MINDSET promote learning?&amp;quot;&quot;/&gt;&lt;property id=&quot;20307&quot; value=&quot;281&quot;/&gt;&lt;/object&gt;&lt;object type=&quot;3&quot; unique_id=&quot;10806&quot;&gt;&lt;property id=&quot;20148&quot; value=&quot;5&quot;/&gt;&lt;property id=&quot;20300&quot; value=&quot;Slide 6&quot;/&gt;&lt;property id=&quot;20307&quot; value=&quot;282&quot;/&gt;&lt;/object&gt;&lt;object type=&quot;3&quot; unique_id=&quot;10919&quot;&gt;&lt;property id=&quot;20148&quot; value=&quot;5&quot;/&gt;&lt;property id=&quot;20300&quot; value=&quot;Slide 7&quot;/&gt;&lt;property id=&quot;20307&quot; value=&quot;283&quot;/&gt;&lt;/object&gt;&lt;object type=&quot;3&quot; unique_id=&quot;11878&quot;&gt;&lt;property id=&quot;20148&quot; value=&quot;5&quot;/&gt;&lt;property id=&quot;20300&quot; value=&quot;Slide 8 - &amp;quot;A Growth Mindset Fosters Student Success&amp;quot;&quot;/&gt;&lt;property id=&quot;20307&quot; value=&quot;301&quot;/&gt;&lt;/object&gt;&lt;object type=&quot;3&quot; unique_id=&quot;11879&quot;&gt;&lt;property id=&quot;20148&quot; value=&quot;5&quot;/&gt;&lt;property id=&quot;20300&quot; value=&quot;Slide 9 - &amp;quot;A Fixed Mindset Can Impede Learning&amp;quot;&quot;/&gt;&lt;property id=&quot;20307&quot; value=&quot;310&quot;/&gt;&lt;/object&gt;&lt;object type=&quot;3&quot; unique_id=&quot;11881&quot;&gt;&lt;property id=&quot;20148&quot; value=&quot;5&quot;/&gt;&lt;property id=&quot;20300&quot; value=&quot;Slide 10 - &amp;quot;No-Tech Tools for Improving Students' Mindset, Attitude and Persistence&amp;quot;&quot;/&gt;&lt;property id=&quot;20307&quot; value=&quot;303&quot;/&gt;&lt;/object&gt;&lt;object type=&quot;3&quot; unique_id=&quot;11883&quot;&gt;&lt;property id=&quot;20148&quot; value=&quot;5&quot;/&gt;&lt;property id=&quot;20300&quot; value=&quot;Slide 21 - &amp;quot;Assessment of Redesign  (End-of-quarter survey)&amp;quot;&quot;/&gt;&lt;property id=&quot;20307&quot; value=&quot;305&quot;/&gt;&lt;/object&gt;&lt;object type=&quot;3&quot; unique_id=&quot;11885&quot;&gt;&lt;property id=&quot;20148&quot; value=&quot;5&quot;/&gt;&lt;property id=&quot;20300&quot; value=&quot;Slide 12 - &amp;quot;Assessment of Mindset Redesign &amp;quot;&quot;/&gt;&lt;property id=&quot;20307&quot; value=&quot;307&quot;/&gt;&lt;/object&gt;&lt;object type=&quot;3&quot; unique_id=&quot;11886&quot;&gt;&lt;property id=&quot;20148&quot; value=&quot;5&quot;/&gt;&lt;property id=&quot;20300&quot; value=&quot;Slide 13 - &amp;quot;Assessment of Mindset Redesign &amp;quot;&quot;/&gt;&lt;property id=&quot;20307&quot; value=&quot;308&quot;/&gt;&lt;/object&gt;&lt;object type=&quot;3&quot; unique_id=&quot;11887&quot;&gt;&lt;property id=&quot;20148&quot; value=&quot;5&quot;/&gt;&lt;property id=&quot;20300&quot; value=&quot;Slide 14 - &amp;quot;Assessment of Mindset Redesign &amp;quot;&quot;/&gt;&lt;property id=&quot;20307&quot; value=&quot;309&quot;/&gt;&lt;/object&gt;&lt;object type=&quot;3&quot; unique_id=&quot;11898&quot;&gt;&lt;property id=&quot;20148&quot; value=&quot;5&quot;/&gt;&lt;property id=&quot;20300&quot; value=&quot;Slide 30 - &amp;quot;Technologies for Classroom Engagement&amp;quot;&quot;/&gt;&lt;property id=&quot;20307&quot; value=&quot;286&quot;/&gt;&lt;/object&gt;&lt;object type=&quot;3&quot; unique_id=&quot;11900&quot;&gt;&lt;property id=&quot;20148&quot; value=&quot;5&quot;/&gt;&lt;property id=&quot;20300&quot; value=&quot;Slide 32 - &amp;quot;Tech-Enabled Communication&amp;quot;&quot;/&gt;&lt;property id=&quot;20307&quot; value=&quot;288&quot;/&gt;&lt;/object&gt;&lt;object type=&quot;3&quot; unique_id=&quot;11901&quot;&gt;&lt;property id=&quot;20148&quot; value=&quot;5&quot;/&gt;&lt;property id=&quot;20300&quot; value=&quot;Slide 34 - &amp;quot;Tech-Enabled Communication&amp;quot;&quot;/&gt;&lt;property id=&quot;20307&quot; value=&quot;289&quot;/&gt;&lt;/object&gt;&lt;object type=&quot;3&quot; unique_id=&quot;11902&quot;&gt;&lt;property id=&quot;20148&quot; value=&quot;5&quot;/&gt;&lt;property id=&quot;20300&quot; value=&quot;Slide 31&quot;/&gt;&lt;property id=&quot;20307&quot; value=&quot;290&quot;/&gt;&lt;/object&gt;&lt;object type=&quot;3&quot; unique_id=&quot;17022&quot;&gt;&lt;property id=&quot;20148&quot; value=&quot;5&quot;/&gt;&lt;property id=&quot;20300&quot; value=&quot;Slide 33 - &amp;quot;Tech-Enabled Communication&amp;quot;&quot;/&gt;&lt;property id=&quot;20307&quot; value=&quot;311&quot;/&gt;&lt;/object&gt;&lt;object type=&quot;3&quot; unique_id=&quot;18857&quot;&gt;&lt;property id=&quot;20148&quot; value=&quot;5&quot;/&gt;&lt;property id=&quot;20300&quot; value=&quot;Slide 17 - &amp;quot;OLC Student Feedback&amp;quot;&quot;/&gt;&lt;property id=&quot;20307&quot; value=&quot;316&quot;/&gt;&lt;/object&gt;&lt;object type=&quot;3&quot; unique_id=&quot;20648&quot;&gt;&lt;property id=&quot;20148&quot; value=&quot;5&quot;/&gt;&lt;property id=&quot;20300&quot; value=&quot;Slide 18 - &amp;quot;Assessment of OLC Experience &amp;quot;&quot;/&gt;&lt;property id=&quot;20307&quot; value=&quot;319&quot;/&gt;&lt;/object&gt;&lt;object type=&quot;3&quot; unique_id=&quot;22607&quot;&gt;&lt;property id=&quot;20148&quot; value=&quot;5&quot;/&gt;&lt;property id=&quot;20300&quot; value=&quot;Slide 5 - &amp;quot;Deep, Sustained Learning is Achieved by Building Relationships&amp;quot;&quot;/&gt;&lt;property id=&quot;20307&quot; value=&quot;320&quot;/&gt;&lt;/object&gt;&lt;object type=&quot;3&quot; unique_id=&quot;22608&quot;&gt;&lt;property id=&quot;20148&quot; value=&quot;5&quot;/&gt;&lt;property id=&quot;20300&quot; value=&quot;Slide 11 - &amp;quot;Supplemental Materials: Handouts, Articles, Videos, Modules on Learning Theory&amp;amp;#x09;&amp;quot;&quot;/&gt;&lt;property id=&quot;20307&quot; value=&quot;321&quot;/&gt;&lt;/object&gt;&lt;object type=&quot;3&quot; unique_id=&quot;22609&quot;&gt;&lt;property id=&quot;20148&quot; value=&quot;5&quot;/&gt;&lt;property id=&quot;20300&quot; value=&quot;Slide 15 - &amp;quot;Learning-Focused Redesigned Syllabus&amp;quot;&quot;/&gt;&lt;property id=&quot;20307&quot; value=&quot;322&quot;/&gt;&lt;/object&gt;&lt;object type=&quot;3&quot; unique_id=&quot;22610&quot;&gt;&lt;property id=&quot;20148&quot; value=&quot;5&quot;/&gt;&lt;property id=&quot;20300&quot; value=&quot;Slide 16 - &amp;quot;Student Study Groups:  Organic Learning Communities (OLC)&amp;quot;&quot;/&gt;&lt;property id=&quot;20307&quot; value=&quot;323&quot;/&gt;&lt;/object&gt;&lt;object type=&quot;3&quot; unique_id=&quot;22813&quot;&gt;&lt;property id=&quot;20148&quot; value=&quot;5&quot;/&gt;&lt;property id=&quot;20300&quot; value=&quot;Slide 19 - &amp;quot;Metacognative Exercise: Exam Wrapper&amp;quot;&quot;/&gt;&lt;property id=&quot;20307&quot; value=&quot;324&quot;/&gt;&lt;/object&gt;&lt;object type=&quot;3&quot; unique_id=&quot;23108&quot;&gt;&lt;property id=&quot;20148&quot; value=&quot;5&quot;/&gt;&lt;property id=&quot;20300&quot; value=&quot;Slide 20 - &amp;quot;Exam Wrapper Student Feedback&amp;quot;&quot;/&gt;&lt;property id=&quot;20307&quot; value=&quot;325&quot;/&gt;&lt;/object&gt;&lt;object type=&quot;3&quot; unique_id=&quot;23109&quot;&gt;&lt;property id=&quot;20148&quot; value=&quot;5&quot;/&gt;&lt;property id=&quot;20300&quot; value=&quot;Slide 22 - &amp;quot;Skeptical Philosophy: I don't use technology for the sake of technology  &amp;quot;&quot;/&gt;&lt;property id=&quot;20307&quot; value=&quot;326&quot;/&gt;&lt;/object&gt;&lt;object type=&quot;3&quot; unique_id=&quot;23110&quot;&gt;&lt;property id=&quot;20148&quot; value=&quot;5&quot;/&gt;&lt;property id=&quot;20300&quot; value=&quot;Slide 23 - &amp;quot;Tech-Assisted Student Learning&amp;quot;&quot;/&gt;&lt;property id=&quot;20307&quot; value=&quot;327&quot;/&gt;&lt;/object&gt;&lt;object type=&quot;3&quot; unique_id=&quot;23111&quot;&gt;&lt;property id=&quot;20148&quot; value=&quot;5&quot;/&gt;&lt;property id=&quot;20300&quot; value=&quot;Slide 24 - &amp;quot;Technology for Lab Preparation&amp;quot;&quot;/&gt;&lt;property id=&quot;20307&quot; value=&quot;328&quot;/&gt;&lt;/object&gt;&lt;object type=&quot;3&quot; unique_id=&quot;23261&quot;&gt;&lt;property id=&quot;20148&quot; value=&quot;5&quot;/&gt;&lt;property id=&quot;20300&quot; value=&quot;Slide 29 - &amp;quot;Tech-Enabled Classroom Engagement&amp;quot;&quot;/&gt;&lt;property id=&quot;20307&quot; value=&quot;329&quot;/&gt;&lt;/object&gt;&lt;/object&gt;&lt;object type=&quot;8&quot; unique_id=&quot;10065&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655BE"/>
      </a:hlink>
      <a:folHlink>
        <a:srgbClr val="003AB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ＭＳ Ｐ明朝"/>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Flow.thmx</Template>
  <TotalTime>1288</TotalTime>
  <Words>1696</Words>
  <Application>Microsoft Office PowerPoint</Application>
  <PresentationFormat>On-screen Show (4:3)</PresentationFormat>
  <Paragraphs>277</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Hi-Tech and No-Tech Tools for  Engagement &amp; Student Success</vt:lpstr>
      <vt:lpstr>When/How does the best learning occur?</vt:lpstr>
      <vt:lpstr>How can use of TECHNOLOGY promote learning?</vt:lpstr>
      <vt:lpstr>How can a focus on MINDSET promote learning?</vt:lpstr>
      <vt:lpstr>Deep, Sustained Learning is Achieved by Building Relationships</vt:lpstr>
      <vt:lpstr>PowerPoint Presentation</vt:lpstr>
      <vt:lpstr>PowerPoint Presentation</vt:lpstr>
      <vt:lpstr>A Growth Mindset Fosters Student Success</vt:lpstr>
      <vt:lpstr>A Fixed Mindset Can Impede Learning</vt:lpstr>
      <vt:lpstr>No-Tech Tools for Improving Students' Mindset, Attitude and Persistence</vt:lpstr>
      <vt:lpstr>Supplemental Materials: Handouts, Articles, Videos, Modules on Learning Theory </vt:lpstr>
      <vt:lpstr>Assessment of Mindset Redesign </vt:lpstr>
      <vt:lpstr>Assessment of Mindset Redesign </vt:lpstr>
      <vt:lpstr>Assessment of Mindset Redesign </vt:lpstr>
      <vt:lpstr>Learning-Focused Redesigned Syllabus</vt:lpstr>
      <vt:lpstr>Student Study Groups:  Organic Learning Communities (OLC)</vt:lpstr>
      <vt:lpstr>OLC Student Feedback</vt:lpstr>
      <vt:lpstr>Assessment of OLC Experience </vt:lpstr>
      <vt:lpstr>Metacognative Exercise: Exam Wrapper</vt:lpstr>
      <vt:lpstr>Exam Wrapper Student Feedback</vt:lpstr>
      <vt:lpstr>Assessment of Redesign  (End-of-quarter survey)</vt:lpstr>
      <vt:lpstr>Skeptical Philosophy: I don't use technology for the sake of technology  </vt:lpstr>
      <vt:lpstr>Tech-Assisted Student Learning</vt:lpstr>
      <vt:lpstr>Technology for Lab Preparation</vt:lpstr>
      <vt:lpstr>Assessment of Technology Prelab Quiz: Overall Score</vt:lpstr>
      <vt:lpstr>Assessment of Technology Prelab Quiz: Sketch Distillation Apparatus</vt:lpstr>
      <vt:lpstr>Assessment of Technology Prelab Survey: Confidence in Running Distillation Experiment</vt:lpstr>
      <vt:lpstr>Tech-Assisted Lab Preparation:   Student comment</vt:lpstr>
      <vt:lpstr>Tech-Enabled Classroom Engagement</vt:lpstr>
      <vt:lpstr>Technologies for Classroom Engagement</vt:lpstr>
      <vt:lpstr>PowerPoint Presentation</vt:lpstr>
      <vt:lpstr>Tech-Enabled Communication</vt:lpstr>
      <vt:lpstr>Tech-Enabled Communication</vt:lpstr>
      <vt:lpstr>Tech-Enabled Communication</vt:lpstr>
      <vt:lpstr>Teaching Innovation Inspired by  Faculty Learning Community (CPP FCPD)</vt:lpstr>
      <vt:lpstr>Nanotube Wiki</vt:lpstr>
      <vt:lpstr>Nanotube Wiki: Student Comment</vt:lpstr>
      <vt:lpstr>Making videos for the flipped classroom &amp; beyond</vt:lpstr>
      <vt:lpstr>Sharing your work </vt:lpstr>
      <vt:lpstr>PowerPoint Presentation</vt:lpstr>
      <vt:lpstr>Making it Academic – SoTL Research </vt:lpstr>
      <vt:lpstr>Getting Buy-In and Support from Students, Faculty, Institution </vt:lpstr>
      <vt:lpstr>Variety in Teaching = Engaged Students</vt:lpstr>
      <vt:lpstr>Technology to Improve Mindset: Tapping into the Affective Domain</vt:lpstr>
      <vt:lpstr>Support &amp; Acknowledgments </vt:lpstr>
    </vt:vector>
  </TitlesOfParts>
  <Company>Cal Poly Pomona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Laurie Starkey</dc:creator>
  <cp:lastModifiedBy>Laurie S. Starkey</cp:lastModifiedBy>
  <cp:revision>380</cp:revision>
  <cp:lastPrinted>2016-02-24T22:04:13Z</cp:lastPrinted>
  <dcterms:created xsi:type="dcterms:W3CDTF">2017-03-15T22:50:28Z</dcterms:created>
  <dcterms:modified xsi:type="dcterms:W3CDTF">2017-08-15T20:01:31Z</dcterms:modified>
</cp:coreProperties>
</file>